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576" r:id="rId2"/>
    <p:sldId id="577" r:id="rId3"/>
    <p:sldId id="973" r:id="rId4"/>
    <p:sldId id="260" r:id="rId5"/>
    <p:sldId id="265" r:id="rId6"/>
    <p:sldId id="921" r:id="rId7"/>
    <p:sldId id="974" r:id="rId8"/>
    <p:sldId id="1301" r:id="rId9"/>
    <p:sldId id="975" r:id="rId10"/>
    <p:sldId id="1302" r:id="rId11"/>
    <p:sldId id="1303" r:id="rId12"/>
    <p:sldId id="1304" r:id="rId13"/>
    <p:sldId id="976" r:id="rId14"/>
    <p:sldId id="978" r:id="rId15"/>
    <p:sldId id="1305" r:id="rId16"/>
    <p:sldId id="1306" r:id="rId17"/>
    <p:sldId id="1313" r:id="rId18"/>
    <p:sldId id="1308" r:id="rId19"/>
    <p:sldId id="1309" r:id="rId20"/>
    <p:sldId id="1311" r:id="rId21"/>
    <p:sldId id="1312" r:id="rId22"/>
    <p:sldId id="1322" r:id="rId23"/>
    <p:sldId id="1323" r:id="rId24"/>
    <p:sldId id="1324" r:id="rId25"/>
    <p:sldId id="1310" r:id="rId26"/>
    <p:sldId id="1314" r:id="rId27"/>
    <p:sldId id="1315" r:id="rId28"/>
    <p:sldId id="1317" r:id="rId29"/>
    <p:sldId id="1318" r:id="rId30"/>
    <p:sldId id="1319" r:id="rId31"/>
    <p:sldId id="1320" r:id="rId32"/>
    <p:sldId id="1321" r:id="rId33"/>
    <p:sldId id="1325" r:id="rId34"/>
    <p:sldId id="1326" r:id="rId35"/>
    <p:sldId id="1327" r:id="rId36"/>
    <p:sldId id="923" r:id="rId37"/>
    <p:sldId id="972" r:id="rId38"/>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D5A7"/>
    <a:srgbClr val="FCD83A"/>
    <a:srgbClr val="FF0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0A266D-E4D3-3649-AD7B-6BD9668ABB26}" v="53" dt="2022-06-07T22:00:57.3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07"/>
    <p:restoredTop sz="96327"/>
  </p:normalViewPr>
  <p:slideViewPr>
    <p:cSldViewPr snapToGrid="0" snapToObjects="1">
      <p:cViewPr varScale="1">
        <p:scale>
          <a:sx n="128" d="100"/>
          <a:sy n="128" d="100"/>
        </p:scale>
        <p:origin x="944" y="176"/>
      </p:cViewPr>
      <p:guideLst/>
    </p:cSldViewPr>
  </p:slideViewPr>
  <p:outlineViewPr>
    <p:cViewPr>
      <p:scale>
        <a:sx n="33" d="100"/>
        <a:sy n="33" d="100"/>
      </p:scale>
      <p:origin x="0" y="-10608"/>
    </p:cViewPr>
  </p:outlin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8F0C-EBD6-BF46-A230-5F7E6AE73678}" type="datetimeFigureOut">
              <a:rPr lang="en-US" smtClean="0"/>
              <a:t>9/8/22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C38E94-1EFA-6846-B1D3-A57B37A7CFD4}" type="slidenum">
              <a:rPr lang="en-US" smtClean="0"/>
              <a:t>‹#›</a:t>
            </a:fld>
            <a:endParaRPr lang="en-US"/>
          </a:p>
        </p:txBody>
      </p:sp>
    </p:spTree>
    <p:extLst>
      <p:ext uri="{BB962C8B-B14F-4D97-AF65-F5344CB8AC3E}">
        <p14:creationId xmlns:p14="http://schemas.microsoft.com/office/powerpoint/2010/main" val="162884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CAB7C7-F10B-B644-B96C-9536C8AC9BF1}" type="slidenum">
              <a:rPr lang="en-US" smtClean="0"/>
              <a:t>1</a:t>
            </a:fld>
            <a:endParaRPr lang="en-US"/>
          </a:p>
        </p:txBody>
      </p:sp>
    </p:spTree>
    <p:extLst>
      <p:ext uri="{BB962C8B-B14F-4D97-AF65-F5344CB8AC3E}">
        <p14:creationId xmlns:p14="http://schemas.microsoft.com/office/powerpoint/2010/main" val="145208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C38E94-1EFA-6846-B1D3-A57B37A7CFD4}" type="slidenum">
              <a:rPr lang="en-US" smtClean="0"/>
              <a:t>16</a:t>
            </a:fld>
            <a:endParaRPr lang="en-US"/>
          </a:p>
        </p:txBody>
      </p:sp>
    </p:spTree>
    <p:extLst>
      <p:ext uri="{BB962C8B-B14F-4D97-AF65-F5344CB8AC3E}">
        <p14:creationId xmlns:p14="http://schemas.microsoft.com/office/powerpoint/2010/main" val="1565717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36</a:t>
            </a:fld>
            <a:endParaRPr lang="en-US"/>
          </a:p>
        </p:txBody>
      </p:sp>
    </p:spTree>
    <p:extLst>
      <p:ext uri="{BB962C8B-B14F-4D97-AF65-F5344CB8AC3E}">
        <p14:creationId xmlns:p14="http://schemas.microsoft.com/office/powerpoint/2010/main" val="4089018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37</a:t>
            </a:fld>
            <a:endParaRPr lang="en-US"/>
          </a:p>
        </p:txBody>
      </p:sp>
    </p:spTree>
    <p:extLst>
      <p:ext uri="{BB962C8B-B14F-4D97-AF65-F5344CB8AC3E}">
        <p14:creationId xmlns:p14="http://schemas.microsoft.com/office/powerpoint/2010/main" val="402502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200" kern="1200" dirty="0">
                <a:solidFill>
                  <a:schemeClr val="tx1"/>
                </a:solidFill>
                <a:effectLst/>
                <a:latin typeface="+mn-lt"/>
                <a:ea typeface="+mn-ea"/>
                <a:cs typeface="+mn-cs"/>
              </a:rPr>
              <a:t>The information provided is for educational purposes and is not intended as medical advice, or a substitute for the medical advice of a physician or other qualified health care professional.  We do not aim to diagnose, treat, cure or prevent any illness or disease.  You should always consult with a doctor or other health care professional for medical advice or information about diagnosis and treatment.    The information in this presentation has not been evaluated by the Food &amp; Drug Administration or any other medical body.</a:t>
            </a:r>
          </a:p>
          <a:p>
            <a:endParaRPr lang="en-GB" dirty="0"/>
          </a:p>
        </p:txBody>
      </p:sp>
      <p:sp>
        <p:nvSpPr>
          <p:cNvPr id="4" name="Slide Number Placeholder 3"/>
          <p:cNvSpPr>
            <a:spLocks noGrp="1"/>
          </p:cNvSpPr>
          <p:nvPr>
            <p:ph type="sldNum" sz="quarter" idx="5"/>
          </p:nvPr>
        </p:nvSpPr>
        <p:spPr/>
        <p:txBody>
          <a:bodyPr/>
          <a:lstStyle/>
          <a:p>
            <a:fld id="{D6CAB7C7-F10B-B644-B96C-9536C8AC9BF1}" type="slidenum">
              <a:rPr lang="en-US" smtClean="0"/>
              <a:t>2</a:t>
            </a:fld>
            <a:endParaRPr lang="en-US"/>
          </a:p>
        </p:txBody>
      </p:sp>
    </p:spTree>
    <p:extLst>
      <p:ext uri="{BB962C8B-B14F-4D97-AF65-F5344CB8AC3E}">
        <p14:creationId xmlns:p14="http://schemas.microsoft.com/office/powerpoint/2010/main" val="164908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good afternoon, good evening…wherever you are in the world this is Dr. Dori Naerbo and I am your host on today’s call.  For those of you who do not know me…I am a clinical researcher and author of several books.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85C38E94-1EFA-6846-B1D3-A57B37A7CFD4}" type="slidenum">
              <a:rPr lang="en-US" smtClean="0"/>
              <a:t>3</a:t>
            </a:fld>
            <a:endParaRPr lang="en-US"/>
          </a:p>
        </p:txBody>
      </p:sp>
    </p:spTree>
    <p:extLst>
      <p:ext uri="{BB962C8B-B14F-4D97-AF65-F5344CB8AC3E}">
        <p14:creationId xmlns:p14="http://schemas.microsoft.com/office/powerpoint/2010/main" val="3671206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endParaRPr/>
          </a:p>
          <a:p>
            <a:endParaRPr/>
          </a:p>
          <a:p>
            <a:endParaRPr/>
          </a:p>
          <a:p>
            <a:endParaRPr/>
          </a:p>
          <a:p>
            <a: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rPr lang="en-US" dirty="0"/>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This is Confidential. Do not distribute—for scientific educational purposes only.  </a:t>
            </a:r>
          </a:p>
          <a:p>
            <a:endParaRPr lang="en-US" dirty="0"/>
          </a:p>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6</a:t>
            </a:fld>
            <a:endParaRPr lang="en-US"/>
          </a:p>
        </p:txBody>
      </p:sp>
    </p:spTree>
    <p:extLst>
      <p:ext uri="{BB962C8B-B14F-4D97-AF65-F5344CB8AC3E}">
        <p14:creationId xmlns:p14="http://schemas.microsoft.com/office/powerpoint/2010/main" val="792417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13</a:t>
            </a:fld>
            <a:endParaRPr lang="en-US"/>
          </a:p>
        </p:txBody>
      </p:sp>
    </p:spTree>
    <p:extLst>
      <p:ext uri="{BB962C8B-B14F-4D97-AF65-F5344CB8AC3E}">
        <p14:creationId xmlns:p14="http://schemas.microsoft.com/office/powerpoint/2010/main" val="1918494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14</a:t>
            </a:fld>
            <a:endParaRPr lang="en-US"/>
          </a:p>
        </p:txBody>
      </p:sp>
    </p:spTree>
    <p:extLst>
      <p:ext uri="{BB962C8B-B14F-4D97-AF65-F5344CB8AC3E}">
        <p14:creationId xmlns:p14="http://schemas.microsoft.com/office/powerpoint/2010/main" val="4164659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C38E94-1EFA-6846-B1D3-A57B37A7CFD4}" type="slidenum">
              <a:rPr lang="en-US" smtClean="0"/>
              <a:t>15</a:t>
            </a:fld>
            <a:endParaRPr lang="en-US"/>
          </a:p>
        </p:txBody>
      </p:sp>
    </p:spTree>
    <p:extLst>
      <p:ext uri="{BB962C8B-B14F-4D97-AF65-F5344CB8AC3E}">
        <p14:creationId xmlns:p14="http://schemas.microsoft.com/office/powerpoint/2010/main" val="4124949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186D-E060-C14B-9366-D7F7B6AB80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C49134-7632-614D-9FF3-C494364A98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8E464B-B456-DF43-AC44-2E2D78C88A35}"/>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AD8CB8B3-5955-314B-BA05-94F86D721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8F983-5A9E-834A-B95C-9A0358352DE9}"/>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904227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475F4-916B-414C-9A02-D62D88D738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C3AE3-9D85-8947-B237-2804A8B046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60CC0-8ED7-9C4F-96A3-59F257E0EDFC}"/>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340A9CEA-EC31-274B-BA9C-81946B84F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C6B7A-40F5-FE40-8B53-6458EAA6F596}"/>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13801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E12A2D-F037-FC44-8E98-228065067A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39C93A-EE12-0F47-A375-4E89CA80E9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B87AD-3CDE-3C47-9A2E-C42EF9D9B239}"/>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A17D0C88-6C01-2B41-AE3D-9819C1496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0EFAC-9233-DA41-AD92-A56CFF258A85}"/>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375180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30"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2792835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96B2-BCB0-5F4E-B757-FD24E1782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A43BA2-3E7A-4E43-9C30-0B6CAB493B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76F72-CB72-E540-A3EF-21FE6B3BDBD6}"/>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FC8CF26E-8A3D-4747-804E-57B695763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B3066-C2BB-7040-846B-5215B1436AC8}"/>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334814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3BDCE-6930-6444-BD8A-43C76CD24E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C51736-A106-D64F-B269-635E0C10CE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4C1922-51A7-C043-A161-3129CE68FE4E}"/>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A6FDFB9A-E668-0741-9F49-9C7BFC6DC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8BEF-A365-7145-8D00-7B060C7D533A}"/>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90146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D1B1D-9BAF-224F-9233-CA746F1A3B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65544-1DDE-8F4E-85ED-6B695CCD63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BF3208-491E-F74C-9994-562C7B8C66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E8FE12-314D-B449-B5DC-38DAFC7EF958}"/>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6" name="Footer Placeholder 5">
            <a:extLst>
              <a:ext uri="{FF2B5EF4-FFF2-40B4-BE49-F238E27FC236}">
                <a16:creationId xmlns:a16="http://schemas.microsoft.com/office/drawing/2014/main" id="{9FEBD7C6-F11E-BE47-8D4A-995A4B010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DB727-9FB1-604F-8F96-C76F56E94E26}"/>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674580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1C43D-5233-ED40-AE91-8DF8CD3C78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0FBD4D-DA3E-6B4C-8C2D-61571434A4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F59F89-D5A3-B64D-8559-D2F6E678A3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FF94AE-E338-894D-96E9-233293564F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94DBA7-7088-8044-A258-CAC516D663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D33870-908C-0C47-AFD1-68C6ADA7FB2B}"/>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8" name="Footer Placeholder 7">
            <a:extLst>
              <a:ext uri="{FF2B5EF4-FFF2-40B4-BE49-F238E27FC236}">
                <a16:creationId xmlns:a16="http://schemas.microsoft.com/office/drawing/2014/main" id="{7C678196-6DE2-FE47-9DAD-63B91109C6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C7AEC3-AD04-5046-B4A7-637748E9EEF1}"/>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680473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4760-AFB8-D544-B0FA-491FFEE2FC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222A15-8DEF-EE4D-9213-E1072F62150D}"/>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4" name="Footer Placeholder 3">
            <a:extLst>
              <a:ext uri="{FF2B5EF4-FFF2-40B4-BE49-F238E27FC236}">
                <a16:creationId xmlns:a16="http://schemas.microsoft.com/office/drawing/2014/main" id="{05AF41B1-154A-754B-87E4-4BCA629E36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74A9BC-6DFC-E14B-A771-404139DF9FF6}"/>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672395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91F924-3407-C44D-BB64-5FC5C010B2A9}"/>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3" name="Footer Placeholder 2">
            <a:extLst>
              <a:ext uri="{FF2B5EF4-FFF2-40B4-BE49-F238E27FC236}">
                <a16:creationId xmlns:a16="http://schemas.microsoft.com/office/drawing/2014/main" id="{304E3503-8A09-324B-A41A-C22537F227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332B00-3E9F-584A-BC66-51815F92E3DC}"/>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4291481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46F7A-118B-2F4D-9B57-B34713D0E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B6F217-FE85-A64D-A206-1E4C6EA763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AFD65E-1895-C745-B58F-28C9140F25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724A1D-22CD-4748-9C8C-DB1E38FEE736}"/>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6" name="Footer Placeholder 5">
            <a:extLst>
              <a:ext uri="{FF2B5EF4-FFF2-40B4-BE49-F238E27FC236}">
                <a16:creationId xmlns:a16="http://schemas.microsoft.com/office/drawing/2014/main" id="{102FC89E-BB04-AC47-A018-C4153CA509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90F241-2D06-F54C-9904-9397DA019DBA}"/>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361966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3D1ED-1D59-4048-A93D-53CED4BAB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088A96-32C5-2545-8BD3-2D9A614175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75F70E7-21AD-814E-9BC3-70C146E7A0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5C60C-E63D-F74B-B81D-E696A599023E}"/>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6" name="Footer Placeholder 5">
            <a:extLst>
              <a:ext uri="{FF2B5EF4-FFF2-40B4-BE49-F238E27FC236}">
                <a16:creationId xmlns:a16="http://schemas.microsoft.com/office/drawing/2014/main" id="{E2EB6049-0BD5-A547-ACF1-E242BE17F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C6B6B6-4337-8343-961A-3382C5B5F7AE}"/>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313023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76E14-D94B-D64A-9F28-B8C03A00CF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C5AB16-3FFB-D747-9EDA-7711F76112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AA3F8-6AFE-9E4C-A7F6-80C5D1176B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F2EBC2A4-EAD5-6C4E-AE62-DECC2A5461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6FC6A4-9A7D-C64E-96D7-FFC90BFC41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A6F23-7E9A-4B4B-93FB-0FBB5B955592}" type="slidenum">
              <a:rPr lang="en-US" smtClean="0"/>
              <a:t>‹#›</a:t>
            </a:fld>
            <a:endParaRPr lang="en-US"/>
          </a:p>
        </p:txBody>
      </p:sp>
    </p:spTree>
    <p:extLst>
      <p:ext uri="{BB962C8B-B14F-4D97-AF65-F5344CB8AC3E}">
        <p14:creationId xmlns:p14="http://schemas.microsoft.com/office/powerpoint/2010/main" val="2713644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8" Type="http://schemas.openxmlformats.org/officeDocument/2006/relationships/hyperlink" Target="http://www.jci.org/articles/view/21060" TargetMode="External"/><Relationship Id="rId3" Type="http://schemas.openxmlformats.org/officeDocument/2006/relationships/hyperlink" Target="https://www.ncbi.nlm.nih.gov/pmc/articles/PMC3875841/" TargetMode="External"/><Relationship Id="rId7" Type="http://schemas.openxmlformats.org/officeDocument/2006/relationships/hyperlink" Target="http://pubmed.ncbi.nlm.nih.gov/2172778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ncbi.nlm.nih.gov/books/NBK279399/" TargetMode="External"/><Relationship Id="rId11" Type="http://schemas.microsoft.com/office/2007/relationships/hdphoto" Target="../media/hdphoto4.wdp"/><Relationship Id="rId5" Type="http://schemas.openxmlformats.org/officeDocument/2006/relationships/hyperlink" Target="https://www.ncbi.nlm.nih.gov/pmc/articles/PMC4303853/" TargetMode="External"/><Relationship Id="rId10" Type="http://schemas.openxmlformats.org/officeDocument/2006/relationships/image" Target="../media/image5.png"/><Relationship Id="rId4" Type="http://schemas.openxmlformats.org/officeDocument/2006/relationships/hyperlink" Target="https://www.ncbi.nlm.nih.gov/labs/pmc/articles/PMC3429124/" TargetMode="External"/><Relationship Id="rId9" Type="http://schemas.openxmlformats.org/officeDocument/2006/relationships/hyperlink" Target="https://www.ncbi.nlm.nih.gov/books/NBK279399/"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76E0D4E-9863-D84A-B865-0DA651544423}"/>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100" kern="1200" dirty="0">
                <a:solidFill>
                  <a:srgbClr val="FFFFFF"/>
                </a:solidFill>
                <a:latin typeface="+mj-lt"/>
                <a:ea typeface="+mj-ea"/>
                <a:cs typeface="+mj-cs"/>
              </a:rPr>
              <a:t>Science with Dr. </a:t>
            </a:r>
            <a:r>
              <a:rPr lang="en-US" sz="3100" dirty="0">
                <a:solidFill>
                  <a:srgbClr val="FFFFFF"/>
                </a:solidFill>
              </a:rPr>
              <a:t>Christina Rahm</a:t>
            </a:r>
            <a:br>
              <a:rPr lang="en-US" sz="3100" kern="1200" dirty="0">
                <a:solidFill>
                  <a:srgbClr val="FFFFFF"/>
                </a:solidFill>
                <a:latin typeface="+mj-lt"/>
                <a:ea typeface="+mj-ea"/>
                <a:cs typeface="+mj-cs"/>
              </a:rPr>
            </a:br>
            <a:br>
              <a:rPr lang="en-US" sz="3100" kern="1200" dirty="0">
                <a:solidFill>
                  <a:srgbClr val="FFFFFF"/>
                </a:solidFill>
                <a:latin typeface="+mj-lt"/>
                <a:ea typeface="+mj-ea"/>
                <a:cs typeface="+mj-cs"/>
              </a:rPr>
            </a:br>
            <a:br>
              <a:rPr lang="en-US" sz="3100" b="1" kern="1200" dirty="0">
                <a:solidFill>
                  <a:srgbClr val="FFFFFF"/>
                </a:solidFill>
                <a:latin typeface="+mj-lt"/>
                <a:ea typeface="+mj-ea"/>
                <a:cs typeface="+mj-cs"/>
              </a:rPr>
            </a:br>
            <a:r>
              <a:rPr lang="en-US" sz="3100" b="1" kern="1200" dirty="0">
                <a:solidFill>
                  <a:srgbClr val="FFFFFF"/>
                </a:solidFill>
                <a:latin typeface="+mj-lt"/>
                <a:ea typeface="+mj-ea"/>
                <a:cs typeface="+mj-cs"/>
              </a:rPr>
              <a:t>We will get started shortly.</a:t>
            </a:r>
            <a:endParaRPr lang="en-US" sz="3100" kern="1200" dirty="0">
              <a:solidFill>
                <a:srgbClr val="FFFFFF"/>
              </a:solidFill>
              <a:latin typeface="+mj-lt"/>
              <a:ea typeface="+mj-ea"/>
              <a:cs typeface="+mj-cs"/>
            </a:endParaRPr>
          </a:p>
        </p:txBody>
      </p:sp>
      <p:pic>
        <p:nvPicPr>
          <p:cNvPr id="5" name="Picture 4" descr="Logo&#10;&#10;Description automatically generated">
            <a:extLst>
              <a:ext uri="{FF2B5EF4-FFF2-40B4-BE49-F238E27FC236}">
                <a16:creationId xmlns:a16="http://schemas.microsoft.com/office/drawing/2014/main" id="{0841A47B-050D-7543-A656-92A785AE57DC}"/>
              </a:ext>
            </a:extLst>
          </p:cNvPr>
          <p:cNvPicPr>
            <a:picLocks noChangeAspect="1"/>
          </p:cNvPicPr>
          <p:nvPr/>
        </p:nvPicPr>
        <p:blipFill>
          <a:blip r:embed="rId3"/>
          <a:stretch>
            <a:fillRect/>
          </a:stretch>
        </p:blipFill>
        <p:spPr>
          <a:xfrm>
            <a:off x="5168319" y="467208"/>
            <a:ext cx="5893965" cy="5923584"/>
          </a:xfrm>
          <a:prstGeom prst="rect">
            <a:avLst/>
          </a:prstGeom>
        </p:spPr>
      </p:pic>
    </p:spTree>
    <p:extLst>
      <p:ext uri="{BB962C8B-B14F-4D97-AF65-F5344CB8AC3E}">
        <p14:creationId xmlns:p14="http://schemas.microsoft.com/office/powerpoint/2010/main" val="2624356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1A893ADD-632D-AF4F-8065-F6694849CB8F}"/>
              </a:ext>
            </a:extLst>
          </p:cNvPr>
          <p:cNvSpPr>
            <a:spLocks noGrp="1"/>
          </p:cNvSpPr>
          <p:nvPr>
            <p:ph type="title"/>
          </p:nvPr>
        </p:nvSpPr>
        <p:spPr>
          <a:xfrm>
            <a:off x="833600" y="5428230"/>
            <a:ext cx="5802656" cy="1096331"/>
          </a:xfrm>
        </p:spPr>
        <p:txBody>
          <a:bodyPr>
            <a:normAutofit/>
          </a:bodyPr>
          <a:lstStyle/>
          <a:p>
            <a:r>
              <a:rPr lang="en-US" sz="4000" dirty="0">
                <a:solidFill>
                  <a:srgbClr val="303030"/>
                </a:solidFill>
              </a:rPr>
              <a:t>CAUSES</a:t>
            </a:r>
          </a:p>
        </p:txBody>
      </p:sp>
      <p:sp>
        <p:nvSpPr>
          <p:cNvPr id="3" name="Content Placeholder 2">
            <a:extLst>
              <a:ext uri="{FF2B5EF4-FFF2-40B4-BE49-F238E27FC236}">
                <a16:creationId xmlns:a16="http://schemas.microsoft.com/office/drawing/2014/main" id="{64CAE4E9-D280-9A43-BE7C-80A81C41286D}"/>
              </a:ext>
            </a:extLst>
          </p:cNvPr>
          <p:cNvSpPr>
            <a:spLocks noGrp="1"/>
          </p:cNvSpPr>
          <p:nvPr>
            <p:ph idx="1"/>
          </p:nvPr>
        </p:nvSpPr>
        <p:spPr>
          <a:xfrm>
            <a:off x="6440557" y="799414"/>
            <a:ext cx="5435354" cy="4730469"/>
          </a:xfrm>
        </p:spPr>
        <p:txBody>
          <a:bodyPr anchor="ctr">
            <a:normAutofit/>
          </a:bodyPr>
          <a:lstStyle/>
          <a:p>
            <a:pPr marL="0" indent="0">
              <a:lnSpc>
                <a:spcPct val="110000"/>
              </a:lnSpc>
              <a:buNone/>
            </a:pPr>
            <a:r>
              <a:rPr lang="en-US" sz="1600" dirty="0"/>
              <a:t>Our skin is made up of an outer layer (epidermis), a middle layer (dermis) and an inner layer (subcutaneous layer). This outer layer has different layers too: the basal layer, the spinous or prickle-cell layer, and the corneal or horny layer (enlarged in the diagram below). The corneal layer – the visible part of the skin – protects the body from germs. It renews itself constantly as new cells grow from the basal layer.</a:t>
            </a:r>
          </a:p>
          <a:p>
            <a:pPr marL="0" indent="0">
              <a:lnSpc>
                <a:spcPct val="110000"/>
              </a:lnSpc>
              <a:buNone/>
            </a:pPr>
            <a:r>
              <a:rPr lang="en-US" sz="1600" dirty="0"/>
              <a:t>In people with eczema, the corneal layer doesn't provide enough protection because it is damaged by the inflammatory response occurring in the skin. Another possible cause is a mutated gene that affects the production of the protein filaggrin, which the body needs to make the skin's outer layer. Because there isn't enough filaggrin, the balance of fats in the skin changes, causing the skin to lose a lot of moisture. </a:t>
            </a:r>
          </a:p>
          <a:p>
            <a:pPr marL="0" indent="0">
              <a:buNone/>
            </a:pPr>
            <a:endParaRPr lang="en-US" sz="1400" dirty="0"/>
          </a:p>
          <a:p>
            <a:pPr marL="0" indent="0">
              <a:buNone/>
            </a:pPr>
            <a:endParaRPr lang="en-US" sz="1400" dirty="0"/>
          </a:p>
        </p:txBody>
      </p:sp>
      <p:pic>
        <p:nvPicPr>
          <p:cNvPr id="5" name="Picture 4">
            <a:extLst>
              <a:ext uri="{FF2B5EF4-FFF2-40B4-BE49-F238E27FC236}">
                <a16:creationId xmlns:a16="http://schemas.microsoft.com/office/drawing/2014/main" id="{AC64CB34-86D9-4A47-BC35-721350D5C18A}"/>
              </a:ext>
            </a:extLst>
          </p:cNvPr>
          <p:cNvPicPr>
            <a:picLocks noChangeAspect="1"/>
          </p:cNvPicPr>
          <p:nvPr/>
        </p:nvPicPr>
        <p:blipFill>
          <a:blip r:embed="rId2"/>
          <a:stretch>
            <a:fillRect/>
          </a:stretch>
        </p:blipFill>
        <p:spPr>
          <a:xfrm>
            <a:off x="664449" y="474742"/>
            <a:ext cx="5232400" cy="4114800"/>
          </a:xfrm>
          <a:prstGeom prst="rect">
            <a:avLst/>
          </a:prstGeom>
        </p:spPr>
      </p:pic>
      <p:pic>
        <p:nvPicPr>
          <p:cNvPr id="15" name="Picture 14">
            <a:extLst>
              <a:ext uri="{FF2B5EF4-FFF2-40B4-BE49-F238E27FC236}">
                <a16:creationId xmlns:a16="http://schemas.microsoft.com/office/drawing/2014/main" id="{5F2579AF-A4D0-C443-9173-3C8F7CA91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32028"/>
            <a:ext cx="12192000" cy="445259"/>
          </a:xfrm>
          <a:prstGeom prst="rect">
            <a:avLst/>
          </a:prstGeom>
        </p:spPr>
      </p:pic>
    </p:spTree>
    <p:extLst>
      <p:ext uri="{BB962C8B-B14F-4D97-AF65-F5344CB8AC3E}">
        <p14:creationId xmlns:p14="http://schemas.microsoft.com/office/powerpoint/2010/main" val="609389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B24183-5BDD-5048-B6DF-9F12CC9A852A}"/>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5400" dirty="0"/>
              <a:t>WHY THIS HAPPENS?</a:t>
            </a:r>
          </a:p>
        </p:txBody>
      </p:sp>
      <p:sp>
        <p:nvSpPr>
          <p:cNvPr id="3" name="Content Placeholder 2">
            <a:extLst>
              <a:ext uri="{FF2B5EF4-FFF2-40B4-BE49-F238E27FC236}">
                <a16:creationId xmlns:a16="http://schemas.microsoft.com/office/drawing/2014/main" id="{2F39B2D6-514F-A045-A9FA-B97AD51D7E8F}"/>
              </a:ext>
            </a:extLst>
          </p:cNvPr>
          <p:cNvSpPr>
            <a:spLocks noGrp="1"/>
          </p:cNvSpPr>
          <p:nvPr>
            <p:ph idx="1"/>
          </p:nvPr>
        </p:nvSpPr>
        <p:spPr>
          <a:xfrm>
            <a:off x="638881" y="1922561"/>
            <a:ext cx="10909643" cy="552659"/>
          </a:xfrm>
        </p:spPr>
        <p:txBody>
          <a:bodyPr vert="horz" lIns="91440" tIns="45720" rIns="91440" bIns="45720" rtlCol="0" anchor="ctr">
            <a:normAutofit/>
          </a:bodyPr>
          <a:lstStyle/>
          <a:p>
            <a:pPr marL="0" indent="0" algn="ctr">
              <a:buNone/>
            </a:pPr>
            <a:r>
              <a:rPr lang="en-US" sz="2400" dirty="0"/>
              <a:t>LEAKY GUT</a:t>
            </a:r>
          </a:p>
        </p:txBody>
      </p:sp>
      <p:sp>
        <p:nvSpPr>
          <p:cNvPr id="1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7A0BA685-D8D9-4849-A89F-1BB759490DB1}"/>
              </a:ext>
            </a:extLst>
          </p:cNvPr>
          <p:cNvPicPr>
            <a:picLocks noChangeAspect="1"/>
          </p:cNvPicPr>
          <p:nvPr/>
        </p:nvPicPr>
        <p:blipFill>
          <a:blip r:embed="rId2"/>
          <a:stretch>
            <a:fillRect/>
          </a:stretch>
        </p:blipFill>
        <p:spPr>
          <a:xfrm>
            <a:off x="167222" y="2400088"/>
            <a:ext cx="5767833" cy="3965386"/>
          </a:xfrm>
          <a:prstGeom prst="rect">
            <a:avLst/>
          </a:prstGeom>
        </p:spPr>
      </p:pic>
      <p:pic>
        <p:nvPicPr>
          <p:cNvPr id="5" name="Picture 4" descr="A screenshot of a map&#10;&#10;Description automatically generated with low confidence">
            <a:extLst>
              <a:ext uri="{FF2B5EF4-FFF2-40B4-BE49-F238E27FC236}">
                <a16:creationId xmlns:a16="http://schemas.microsoft.com/office/drawing/2014/main" id="{DB627BDF-EC4D-6840-B082-B73BF4CFC95B}"/>
              </a:ext>
            </a:extLst>
          </p:cNvPr>
          <p:cNvPicPr>
            <a:picLocks noChangeAspect="1"/>
          </p:cNvPicPr>
          <p:nvPr/>
        </p:nvPicPr>
        <p:blipFill>
          <a:blip r:embed="rId3"/>
          <a:stretch>
            <a:fillRect/>
          </a:stretch>
        </p:blipFill>
        <p:spPr>
          <a:xfrm>
            <a:off x="6002573" y="2792896"/>
            <a:ext cx="6022205" cy="2922873"/>
          </a:xfrm>
          <a:prstGeom prst="rect">
            <a:avLst/>
          </a:prstGeom>
        </p:spPr>
      </p:pic>
      <p:pic>
        <p:nvPicPr>
          <p:cNvPr id="8" name="Picture 7">
            <a:extLst>
              <a:ext uri="{FF2B5EF4-FFF2-40B4-BE49-F238E27FC236}">
                <a16:creationId xmlns:a16="http://schemas.microsoft.com/office/drawing/2014/main" id="{E812D36B-8F4E-F14A-81B7-221293349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spTree>
    <p:extLst>
      <p:ext uri="{BB962C8B-B14F-4D97-AF65-F5344CB8AC3E}">
        <p14:creationId xmlns:p14="http://schemas.microsoft.com/office/powerpoint/2010/main" val="3727065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FC9FF10-1200-4C49-95CD-933B18F883A5}"/>
              </a:ext>
            </a:extLst>
          </p:cNvPr>
          <p:cNvSpPr>
            <a:spLocks noGrp="1"/>
          </p:cNvSpPr>
          <p:nvPr>
            <p:ph type="title"/>
          </p:nvPr>
        </p:nvSpPr>
        <p:spPr>
          <a:xfrm>
            <a:off x="650102" y="2276870"/>
            <a:ext cx="2918046" cy="3071906"/>
          </a:xfrm>
        </p:spPr>
        <p:txBody>
          <a:bodyPr vert="horz" lIns="91440" tIns="45720" rIns="91440" bIns="45720" rtlCol="0" anchor="t">
            <a:normAutofit/>
          </a:bodyPr>
          <a:lstStyle/>
          <a:p>
            <a:r>
              <a:rPr lang="en-US" sz="2200" kern="1200" dirty="0">
                <a:solidFill>
                  <a:srgbClr val="FFFFFF"/>
                </a:solidFill>
                <a:latin typeface="+mj-lt"/>
                <a:ea typeface="+mj-ea"/>
                <a:cs typeface="+mj-cs"/>
              </a:rPr>
              <a:t>NEUROLOGICAL COMPONENT </a:t>
            </a: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Brain displacement- RIGHT BRAIN DEFICIENCY- VERY ANGRY CHILDREN USUALLY VERY SENSORY OVERLY REACTIVE!! </a:t>
            </a:r>
          </a:p>
        </p:txBody>
      </p:sp>
      <p:pic>
        <p:nvPicPr>
          <p:cNvPr id="4" name="Content Placeholder 3" descr="Graphical user interface, application&#10;&#10;Description automatically generated">
            <a:extLst>
              <a:ext uri="{FF2B5EF4-FFF2-40B4-BE49-F238E27FC236}">
                <a16:creationId xmlns:a16="http://schemas.microsoft.com/office/drawing/2014/main" id="{98B1BF47-FD13-FA4A-9A75-BF1788D2983F}"/>
              </a:ext>
            </a:extLst>
          </p:cNvPr>
          <p:cNvPicPr>
            <a:picLocks noGrp="1" noChangeAspect="1"/>
          </p:cNvPicPr>
          <p:nvPr>
            <p:ph idx="1"/>
          </p:nvPr>
        </p:nvPicPr>
        <p:blipFill>
          <a:blip r:embed="rId2"/>
          <a:stretch>
            <a:fillRect/>
          </a:stretch>
        </p:blipFill>
        <p:spPr>
          <a:xfrm>
            <a:off x="4502428" y="1288372"/>
            <a:ext cx="7225748" cy="4281255"/>
          </a:xfrm>
          <a:prstGeom prst="rect">
            <a:avLst/>
          </a:prstGeom>
        </p:spPr>
      </p:pic>
      <p:pic>
        <p:nvPicPr>
          <p:cNvPr id="12" name="Picture 11">
            <a:extLst>
              <a:ext uri="{FF2B5EF4-FFF2-40B4-BE49-F238E27FC236}">
                <a16:creationId xmlns:a16="http://schemas.microsoft.com/office/drawing/2014/main" id="{212ED965-68F9-A34B-8374-33BF7F353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21222"/>
            <a:ext cx="12192000" cy="445259"/>
          </a:xfrm>
          <a:prstGeom prst="rect">
            <a:avLst/>
          </a:prstGeom>
        </p:spPr>
      </p:pic>
    </p:spTree>
    <p:extLst>
      <p:ext uri="{BB962C8B-B14F-4D97-AF65-F5344CB8AC3E}">
        <p14:creationId xmlns:p14="http://schemas.microsoft.com/office/powerpoint/2010/main" val="4059217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4800" kern="1200">
                <a:solidFill>
                  <a:schemeClr val="tx1"/>
                </a:solidFill>
                <a:latin typeface="+mj-lt"/>
                <a:ea typeface="+mj-ea"/>
                <a:cs typeface="+mj-cs"/>
              </a:rPr>
              <a:t>PROPRIETARY BLENDS LEGEND</a:t>
            </a:r>
          </a:p>
        </p:txBody>
      </p:sp>
      <p:sp>
        <p:nvSpPr>
          <p:cNvPr id="25" name="Rectangle 24">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Text&#10;&#10;Description automatically generated">
            <a:extLst>
              <a:ext uri="{FF2B5EF4-FFF2-40B4-BE49-F238E27FC236}">
                <a16:creationId xmlns:a16="http://schemas.microsoft.com/office/drawing/2014/main" id="{0B2BF470-0856-834B-9D26-15077817D63E}"/>
              </a:ext>
            </a:extLst>
          </p:cNvPr>
          <p:cNvPicPr>
            <a:picLocks noChangeAspect="1"/>
          </p:cNvPicPr>
          <p:nvPr/>
        </p:nvPicPr>
        <p:blipFill rotWithShape="1">
          <a:blip r:embed="rId3"/>
          <a:srcRect t="6152" r="-1" b="643"/>
          <a:stretch/>
        </p:blipFill>
        <p:spPr>
          <a:xfrm>
            <a:off x="6589643" y="357665"/>
            <a:ext cx="4084767" cy="6043129"/>
          </a:xfrm>
          <a:prstGeom prst="rect">
            <a:avLst/>
          </a:prstGeom>
        </p:spPr>
      </p:pic>
      <p:sp>
        <p:nvSpPr>
          <p:cNvPr id="31" name="Rectangle 30">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2053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141B0-FD54-E945-BD84-8956A51AD43B}"/>
              </a:ext>
            </a:extLst>
          </p:cNvPr>
          <p:cNvSpPr>
            <a:spLocks noGrp="1"/>
          </p:cNvSpPr>
          <p:nvPr>
            <p:ph type="title"/>
          </p:nvPr>
        </p:nvSpPr>
        <p:spPr>
          <a:xfrm>
            <a:off x="172892" y="2196641"/>
            <a:ext cx="4472352" cy="1384299"/>
          </a:xfrm>
        </p:spPr>
        <p:txBody>
          <a:bodyPr anchor="b">
            <a:normAutofit/>
          </a:bodyPr>
          <a:lstStyle/>
          <a:p>
            <a:pPr algn="ctr"/>
            <a:r>
              <a:rPr lang="en-US" dirty="0">
                <a:solidFill>
                  <a:schemeClr val="accent1">
                    <a:lumMod val="50000"/>
                  </a:schemeClr>
                </a:solidFill>
              </a:rPr>
              <a:t>ISNS </a:t>
            </a:r>
            <a:br>
              <a:rPr lang="en-US" dirty="0">
                <a:solidFill>
                  <a:schemeClr val="accent1">
                    <a:lumMod val="50000"/>
                  </a:schemeClr>
                </a:solidFill>
              </a:rPr>
            </a:br>
            <a:r>
              <a:rPr lang="en-US" dirty="0">
                <a:solidFill>
                  <a:schemeClr val="accent1">
                    <a:lumMod val="50000"/>
                  </a:schemeClr>
                </a:solidFill>
              </a:rPr>
              <a:t>CASE STUDY I</a:t>
            </a:r>
          </a:p>
        </p:txBody>
      </p:sp>
      <p:sp>
        <p:nvSpPr>
          <p:cNvPr id="3" name="Content Placeholder 2">
            <a:extLst>
              <a:ext uri="{FF2B5EF4-FFF2-40B4-BE49-F238E27FC236}">
                <a16:creationId xmlns:a16="http://schemas.microsoft.com/office/drawing/2014/main" id="{DA8D7E32-7B51-E944-916A-163A51BD489F}"/>
              </a:ext>
            </a:extLst>
          </p:cNvPr>
          <p:cNvSpPr>
            <a:spLocks noGrp="1"/>
          </p:cNvSpPr>
          <p:nvPr>
            <p:ph idx="1"/>
          </p:nvPr>
        </p:nvSpPr>
        <p:spPr>
          <a:xfrm>
            <a:off x="4645244" y="1617304"/>
            <a:ext cx="6646573" cy="4673601"/>
          </a:xfrm>
        </p:spPr>
        <p:txBody>
          <a:bodyPr anchor="t">
            <a:noAutofit/>
          </a:bodyPr>
          <a:lstStyle/>
          <a:p>
            <a:pPr marL="0" indent="0">
              <a:buNone/>
            </a:pPr>
            <a:r>
              <a:rPr lang="en-GB" sz="2000" b="1" dirty="0">
                <a:solidFill>
                  <a:schemeClr val="accent1">
                    <a:lumMod val="50000"/>
                  </a:schemeClr>
                </a:solidFill>
              </a:rPr>
              <a:t>Patient: </a:t>
            </a:r>
            <a:r>
              <a:rPr lang="en-GB" sz="2000" dirty="0">
                <a:solidFill>
                  <a:schemeClr val="accent1">
                    <a:lumMod val="50000"/>
                  </a:schemeClr>
                </a:solidFill>
              </a:rPr>
              <a:t>Male</a:t>
            </a:r>
            <a:endParaRPr lang="en-GB" sz="2000" dirty="0"/>
          </a:p>
          <a:p>
            <a:pPr marL="0" indent="0">
              <a:buNone/>
            </a:pPr>
            <a:r>
              <a:rPr lang="en-GB" sz="2000" b="1" dirty="0">
                <a:solidFill>
                  <a:schemeClr val="accent1">
                    <a:lumMod val="50000"/>
                  </a:schemeClr>
                </a:solidFill>
              </a:rPr>
              <a:t>Age</a:t>
            </a:r>
            <a:r>
              <a:rPr lang="en-GB" sz="2000" dirty="0">
                <a:solidFill>
                  <a:schemeClr val="accent1">
                    <a:lumMod val="50000"/>
                  </a:schemeClr>
                </a:solidFill>
              </a:rPr>
              <a:t>: 13-Month-Old</a:t>
            </a:r>
          </a:p>
          <a:p>
            <a:pPr marL="0" indent="0">
              <a:buNone/>
            </a:pPr>
            <a:r>
              <a:rPr lang="en-GB" sz="2000" b="1" dirty="0">
                <a:solidFill>
                  <a:schemeClr val="accent1">
                    <a:lumMod val="50000"/>
                  </a:schemeClr>
                </a:solidFill>
              </a:rPr>
              <a:t>History: </a:t>
            </a:r>
            <a:r>
              <a:rPr lang="en-GB" sz="2000" dirty="0">
                <a:solidFill>
                  <a:schemeClr val="accent1">
                    <a:lumMod val="50000"/>
                  </a:schemeClr>
                </a:solidFill>
              </a:rPr>
              <a:t>In July 2021 we started the treatment 13 month old baby boy. He had severe eczema. He was put on corticosteroids, which, according to his mother only worsened the situation. He wasn’t sleeping, scratching all day long. Hi skin was red, dry, severely inflamed. Nothing had helped. He has been put on a very severe diet due to multiple known severe allergies. </a:t>
            </a:r>
            <a:endParaRPr lang="en-GB" sz="2000" dirty="0"/>
          </a:p>
          <a:p>
            <a:pPr marL="0" indent="0">
              <a:buNone/>
            </a:pPr>
            <a:r>
              <a:rPr lang="en-US" sz="1800" b="1" dirty="0"/>
              <a:t>Here are some before pictures on the upcoming slides.</a:t>
            </a:r>
          </a:p>
          <a:p>
            <a:pPr marL="0" indent="0">
              <a:buNone/>
            </a:pPr>
            <a:endParaRPr lang="en-US" sz="1800" b="1" dirty="0">
              <a:solidFill>
                <a:schemeClr val="accent1">
                  <a:lumMod val="50000"/>
                </a:schemeClr>
              </a:solidFill>
            </a:endParaRPr>
          </a:p>
          <a:p>
            <a:pPr marL="0" indent="0">
              <a:buNone/>
            </a:pPr>
            <a:r>
              <a:rPr lang="en-US" dirty="0"/>
              <a:t> </a:t>
            </a:r>
            <a:endParaRPr lang="en-US" sz="1800" dirty="0"/>
          </a:p>
        </p:txBody>
      </p:sp>
      <p:pic>
        <p:nvPicPr>
          <p:cNvPr id="18" name="Content Placeholder 10" descr="Logo&#10;&#10;Description automatically generated">
            <a:extLst>
              <a:ext uri="{FF2B5EF4-FFF2-40B4-BE49-F238E27FC236}">
                <a16:creationId xmlns:a16="http://schemas.microsoft.com/office/drawing/2014/main" id="{10EBFF38-10DB-F041-B78A-6E28628D10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78059" y="3709277"/>
            <a:ext cx="2574314" cy="2239622"/>
          </a:xfrm>
          <a:prstGeom prst="rect">
            <a:avLst/>
          </a:prstGeom>
        </p:spPr>
      </p:pic>
      <p:pic>
        <p:nvPicPr>
          <p:cNvPr id="6" name="Picture 5">
            <a:extLst>
              <a:ext uri="{FF2B5EF4-FFF2-40B4-BE49-F238E27FC236}">
                <a16:creationId xmlns:a16="http://schemas.microsoft.com/office/drawing/2014/main" id="{0DCC1C3E-F4F6-7F45-84C0-A34342461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spTree>
    <p:extLst>
      <p:ext uri="{BB962C8B-B14F-4D97-AF65-F5344CB8AC3E}">
        <p14:creationId xmlns:p14="http://schemas.microsoft.com/office/powerpoint/2010/main" val="2364551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person, indoor&#10;&#10;Description automatically generated">
            <a:extLst>
              <a:ext uri="{FF2B5EF4-FFF2-40B4-BE49-F238E27FC236}">
                <a16:creationId xmlns:a16="http://schemas.microsoft.com/office/drawing/2014/main" id="{CAC79CF7-E23C-7440-8EF9-BCED2F5DE4ED}"/>
              </a:ext>
            </a:extLst>
          </p:cNvPr>
          <p:cNvPicPr>
            <a:picLocks noGrp="1" noChangeAspect="1"/>
          </p:cNvPicPr>
          <p:nvPr>
            <p:ph idx="1"/>
          </p:nvPr>
        </p:nvPicPr>
        <p:blipFill rotWithShape="1">
          <a:blip r:embed="rId3"/>
          <a:srcRect r="-3" b="2746"/>
          <a:stretch/>
        </p:blipFill>
        <p:spPr>
          <a:xfrm>
            <a:off x="1" y="1"/>
            <a:ext cx="4038603" cy="5271924"/>
          </a:xfrm>
          <a:prstGeom prst="rect">
            <a:avLst/>
          </a:prstGeom>
        </p:spPr>
      </p:pic>
      <p:pic>
        <p:nvPicPr>
          <p:cNvPr id="10" name="Picture 9" descr="A picture containing person, indoor&#10;&#10;Description automatically generated">
            <a:extLst>
              <a:ext uri="{FF2B5EF4-FFF2-40B4-BE49-F238E27FC236}">
                <a16:creationId xmlns:a16="http://schemas.microsoft.com/office/drawing/2014/main" id="{CF85FC65-BDED-6A43-95E5-C9864A7DFC92}"/>
              </a:ext>
            </a:extLst>
          </p:cNvPr>
          <p:cNvPicPr>
            <a:picLocks noChangeAspect="1"/>
          </p:cNvPicPr>
          <p:nvPr/>
        </p:nvPicPr>
        <p:blipFill rotWithShape="1">
          <a:blip r:embed="rId4"/>
          <a:srcRect r="223" b="1"/>
          <a:stretch/>
        </p:blipFill>
        <p:spPr>
          <a:xfrm>
            <a:off x="4038600" y="1"/>
            <a:ext cx="4076700" cy="5271924"/>
          </a:xfrm>
          <a:prstGeom prst="rect">
            <a:avLst/>
          </a:prstGeom>
        </p:spPr>
      </p:pic>
      <p:pic>
        <p:nvPicPr>
          <p:cNvPr id="7" name="Picture 6" descr="A close-up of a person's foot&#10;&#10;Description automatically generated with medium confidence">
            <a:extLst>
              <a:ext uri="{FF2B5EF4-FFF2-40B4-BE49-F238E27FC236}">
                <a16:creationId xmlns:a16="http://schemas.microsoft.com/office/drawing/2014/main" id="{E6FA4211-E292-CA4C-8A62-BBD766F6C3D0}"/>
              </a:ext>
            </a:extLst>
          </p:cNvPr>
          <p:cNvPicPr>
            <a:picLocks noChangeAspect="1"/>
          </p:cNvPicPr>
          <p:nvPr/>
        </p:nvPicPr>
        <p:blipFill rotWithShape="1">
          <a:blip r:embed="rId5"/>
          <a:srcRect r="-3" b="2038"/>
          <a:stretch/>
        </p:blipFill>
        <p:spPr>
          <a:xfrm>
            <a:off x="8077202" y="8256"/>
            <a:ext cx="4076700" cy="5271924"/>
          </a:xfrm>
          <a:prstGeom prst="rect">
            <a:avLst/>
          </a:prstGeom>
        </p:spPr>
      </p:pic>
      <p:sp>
        <p:nvSpPr>
          <p:cNvPr id="17" name="Rectangle 16">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60724"/>
            <a:ext cx="12191998"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2225"/>
            <a:ext cx="8115300"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5262226"/>
            <a:ext cx="12196636"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6" y="5262224"/>
            <a:ext cx="4076697"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717D090-7948-433A-AED2-EA1A98E6F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291050" y="-40689"/>
            <a:ext cx="1594274" cy="12192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618C3E8-8260-4E23-8BA1-C2C3E80BE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21A09A0-6352-C949-A06C-C661359F24F1}"/>
              </a:ext>
            </a:extLst>
          </p:cNvPr>
          <p:cNvSpPr/>
          <p:nvPr/>
        </p:nvSpPr>
        <p:spPr>
          <a:xfrm>
            <a:off x="7643191" y="665922"/>
            <a:ext cx="616226" cy="4174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pic>
        <p:nvPicPr>
          <p:cNvPr id="22" name="Picture 21">
            <a:extLst>
              <a:ext uri="{FF2B5EF4-FFF2-40B4-BE49-F238E27FC236}">
                <a16:creationId xmlns:a16="http://schemas.microsoft.com/office/drawing/2014/main" id="{7B955B12-FE3E-5942-A6F7-122DF8D7F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sp>
        <p:nvSpPr>
          <p:cNvPr id="16" name="Rectangle 15">
            <a:extLst>
              <a:ext uri="{FF2B5EF4-FFF2-40B4-BE49-F238E27FC236}">
                <a16:creationId xmlns:a16="http://schemas.microsoft.com/office/drawing/2014/main" id="{C152C9D1-251D-8144-921E-146A17E75F4A}"/>
              </a:ext>
            </a:extLst>
          </p:cNvPr>
          <p:cNvSpPr/>
          <p:nvPr/>
        </p:nvSpPr>
        <p:spPr>
          <a:xfrm>
            <a:off x="655943" y="5685978"/>
            <a:ext cx="1840504" cy="369332"/>
          </a:xfrm>
          <a:prstGeom prst="rect">
            <a:avLst/>
          </a:prstGeom>
        </p:spPr>
        <p:txBody>
          <a:bodyPr wrap="none">
            <a:spAutoFit/>
          </a:bodyPr>
          <a:lstStyle/>
          <a:p>
            <a:r>
              <a:rPr lang="en-US" b="1" dirty="0">
                <a:solidFill>
                  <a:schemeClr val="bg1"/>
                </a:solidFill>
              </a:rPr>
              <a:t>Before treatment</a:t>
            </a:r>
            <a:endParaRPr lang="en-US" dirty="0">
              <a:solidFill>
                <a:schemeClr val="bg1"/>
              </a:solidFill>
            </a:endParaRPr>
          </a:p>
        </p:txBody>
      </p:sp>
      <p:pic>
        <p:nvPicPr>
          <p:cNvPr id="24" name="Content Placeholder 10" descr="Content Placeholder 10">
            <a:extLst>
              <a:ext uri="{FF2B5EF4-FFF2-40B4-BE49-F238E27FC236}">
                <a16:creationId xmlns:a16="http://schemas.microsoft.com/office/drawing/2014/main" id="{006A64F3-3920-E541-8031-41909DCE0371}"/>
              </a:ext>
            </a:extLst>
          </p:cNvPr>
          <p:cNvPicPr>
            <a:picLocks noChangeAspect="1"/>
          </p:cNvPicPr>
          <p:nvPr/>
        </p:nvPicPr>
        <p:blipFill>
          <a:blip r:embed="rId7"/>
          <a:stretch>
            <a:fillRect/>
          </a:stretch>
        </p:blipFill>
        <p:spPr>
          <a:xfrm>
            <a:off x="10396390" y="5340362"/>
            <a:ext cx="1888498" cy="1642971"/>
          </a:xfrm>
          <a:prstGeom prst="rect">
            <a:avLst/>
          </a:prstGeom>
          <a:ln w="12700">
            <a:miter lim="400000"/>
          </a:ln>
        </p:spPr>
      </p:pic>
    </p:spTree>
    <p:extLst>
      <p:ext uri="{BB962C8B-B14F-4D97-AF65-F5344CB8AC3E}">
        <p14:creationId xmlns:p14="http://schemas.microsoft.com/office/powerpoint/2010/main" val="713072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person&#10;&#10;Description automatically generated">
            <a:extLst>
              <a:ext uri="{FF2B5EF4-FFF2-40B4-BE49-F238E27FC236}">
                <a16:creationId xmlns:a16="http://schemas.microsoft.com/office/drawing/2014/main" id="{D721FC9C-6F12-0D48-BBAA-202A5F8A0AB8}"/>
              </a:ext>
            </a:extLst>
          </p:cNvPr>
          <p:cNvPicPr>
            <a:picLocks noChangeAspect="1"/>
          </p:cNvPicPr>
          <p:nvPr/>
        </p:nvPicPr>
        <p:blipFill rotWithShape="1">
          <a:blip r:embed="rId3"/>
          <a:srcRect t="1770" r="-2" b="-2"/>
          <a:stretch/>
        </p:blipFill>
        <p:spPr>
          <a:xfrm>
            <a:off x="1" y="1"/>
            <a:ext cx="4038603" cy="5271924"/>
          </a:xfrm>
          <a:prstGeom prst="rect">
            <a:avLst/>
          </a:prstGeom>
        </p:spPr>
      </p:pic>
      <p:pic>
        <p:nvPicPr>
          <p:cNvPr id="7" name="Picture 6" descr="A close up of a person's tongue&#10;&#10;Description automatically generated with medium confidence">
            <a:extLst>
              <a:ext uri="{FF2B5EF4-FFF2-40B4-BE49-F238E27FC236}">
                <a16:creationId xmlns:a16="http://schemas.microsoft.com/office/drawing/2014/main" id="{EAA71671-30BB-594B-811E-6461CDDCFFE6}"/>
              </a:ext>
            </a:extLst>
          </p:cNvPr>
          <p:cNvPicPr>
            <a:picLocks noChangeAspect="1"/>
          </p:cNvPicPr>
          <p:nvPr/>
        </p:nvPicPr>
        <p:blipFill rotWithShape="1">
          <a:blip r:embed="rId4"/>
          <a:srcRect l="20288" r="22102"/>
          <a:stretch/>
        </p:blipFill>
        <p:spPr>
          <a:xfrm>
            <a:off x="4038600" y="1"/>
            <a:ext cx="4076700" cy="5271924"/>
          </a:xfrm>
          <a:prstGeom prst="rect">
            <a:avLst/>
          </a:prstGeom>
        </p:spPr>
      </p:pic>
      <p:pic>
        <p:nvPicPr>
          <p:cNvPr id="5" name="Content Placeholder 4" descr="A close-up of a person's foot&#10;&#10;Description automatically generated with medium confidence">
            <a:extLst>
              <a:ext uri="{FF2B5EF4-FFF2-40B4-BE49-F238E27FC236}">
                <a16:creationId xmlns:a16="http://schemas.microsoft.com/office/drawing/2014/main" id="{B84B3017-BC79-D944-BFFF-2848388C432A}"/>
              </a:ext>
            </a:extLst>
          </p:cNvPr>
          <p:cNvPicPr>
            <a:picLocks noGrp="1" noChangeAspect="1"/>
          </p:cNvPicPr>
          <p:nvPr>
            <p:ph idx="1"/>
          </p:nvPr>
        </p:nvPicPr>
        <p:blipFill rotWithShape="1">
          <a:blip r:embed="rId5"/>
          <a:srcRect r="223" b="1"/>
          <a:stretch/>
        </p:blipFill>
        <p:spPr>
          <a:xfrm>
            <a:off x="8115292" y="1"/>
            <a:ext cx="4076700" cy="5271924"/>
          </a:xfrm>
          <a:prstGeom prst="rect">
            <a:avLst/>
          </a:prstGeom>
        </p:spPr>
      </p:pic>
      <p:sp>
        <p:nvSpPr>
          <p:cNvPr id="16" name="Rectangle 15">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60724"/>
            <a:ext cx="12191998"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2225"/>
            <a:ext cx="8115300"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5262226"/>
            <a:ext cx="12196636"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6" y="5262224"/>
            <a:ext cx="4076697"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717D090-7948-433A-AED2-EA1A98E6F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291050" y="-40689"/>
            <a:ext cx="1594274" cy="12192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618C3E8-8260-4E23-8BA1-C2C3E80BE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5437A0B-DEDF-8F42-9B5E-1C10964D3A7D}"/>
              </a:ext>
            </a:extLst>
          </p:cNvPr>
          <p:cNvSpPr/>
          <p:nvPr/>
        </p:nvSpPr>
        <p:spPr>
          <a:xfrm>
            <a:off x="4030794" y="5552"/>
            <a:ext cx="769806" cy="10281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F038A34-810A-0C4D-B27D-16EE5417B2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sp>
        <p:nvSpPr>
          <p:cNvPr id="21" name="Rectangle 20">
            <a:extLst>
              <a:ext uri="{FF2B5EF4-FFF2-40B4-BE49-F238E27FC236}">
                <a16:creationId xmlns:a16="http://schemas.microsoft.com/office/drawing/2014/main" id="{3D99C00C-359C-8E4A-BF11-7FD05C36E316}"/>
              </a:ext>
            </a:extLst>
          </p:cNvPr>
          <p:cNvSpPr/>
          <p:nvPr/>
        </p:nvSpPr>
        <p:spPr>
          <a:xfrm>
            <a:off x="655943" y="5685978"/>
            <a:ext cx="1840504" cy="369332"/>
          </a:xfrm>
          <a:prstGeom prst="rect">
            <a:avLst/>
          </a:prstGeom>
        </p:spPr>
        <p:txBody>
          <a:bodyPr wrap="none">
            <a:spAutoFit/>
          </a:bodyPr>
          <a:lstStyle/>
          <a:p>
            <a:r>
              <a:rPr lang="en-US" b="1" dirty="0">
                <a:solidFill>
                  <a:schemeClr val="bg1"/>
                </a:solidFill>
              </a:rPr>
              <a:t>Before treatment</a:t>
            </a:r>
            <a:endParaRPr lang="en-US" dirty="0">
              <a:solidFill>
                <a:schemeClr val="bg1"/>
              </a:solidFill>
            </a:endParaRPr>
          </a:p>
        </p:txBody>
      </p:sp>
      <p:pic>
        <p:nvPicPr>
          <p:cNvPr id="23" name="Content Placeholder 10" descr="Content Placeholder 10">
            <a:extLst>
              <a:ext uri="{FF2B5EF4-FFF2-40B4-BE49-F238E27FC236}">
                <a16:creationId xmlns:a16="http://schemas.microsoft.com/office/drawing/2014/main" id="{5D684109-66D7-F546-90F3-AFBC4BE18A03}"/>
              </a:ext>
            </a:extLst>
          </p:cNvPr>
          <p:cNvPicPr>
            <a:picLocks noChangeAspect="1"/>
          </p:cNvPicPr>
          <p:nvPr/>
        </p:nvPicPr>
        <p:blipFill>
          <a:blip r:embed="rId7"/>
          <a:stretch>
            <a:fillRect/>
          </a:stretch>
        </p:blipFill>
        <p:spPr>
          <a:xfrm>
            <a:off x="10396390" y="5340362"/>
            <a:ext cx="1888498" cy="1642971"/>
          </a:xfrm>
          <a:prstGeom prst="rect">
            <a:avLst/>
          </a:prstGeom>
          <a:ln w="12700">
            <a:miter lim="400000"/>
          </a:ln>
        </p:spPr>
      </p:pic>
    </p:spTree>
    <p:extLst>
      <p:ext uri="{BB962C8B-B14F-4D97-AF65-F5344CB8AC3E}">
        <p14:creationId xmlns:p14="http://schemas.microsoft.com/office/powerpoint/2010/main" val="1700672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person, indoor&#10;&#10;Description automatically generated">
            <a:extLst>
              <a:ext uri="{FF2B5EF4-FFF2-40B4-BE49-F238E27FC236}">
                <a16:creationId xmlns:a16="http://schemas.microsoft.com/office/drawing/2014/main" id="{9C5A2DB0-82FB-124A-878B-9E9F7B084713}"/>
              </a:ext>
            </a:extLst>
          </p:cNvPr>
          <p:cNvPicPr>
            <a:picLocks noGrp="1" noChangeAspect="1"/>
          </p:cNvPicPr>
          <p:nvPr>
            <p:ph idx="1"/>
          </p:nvPr>
        </p:nvPicPr>
        <p:blipFill rotWithShape="1">
          <a:blip r:embed="rId2"/>
          <a:srcRect t="35568" r="-1" b="15451"/>
          <a:stretch/>
        </p:blipFill>
        <p:spPr>
          <a:xfrm>
            <a:off x="0" y="-81883"/>
            <a:ext cx="6361044" cy="5913593"/>
          </a:xfrm>
          <a:prstGeom prst="rect">
            <a:avLst/>
          </a:prstGeom>
        </p:spPr>
      </p:pic>
      <p:sp>
        <p:nvSpPr>
          <p:cNvPr id="14" name="Rectangle 13">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A5FEA6-A0DA-5A41-A224-D25CD4E5878A}"/>
              </a:ext>
            </a:extLst>
          </p:cNvPr>
          <p:cNvSpPr>
            <a:spLocks noGrp="1"/>
          </p:cNvSpPr>
          <p:nvPr>
            <p:ph type="title"/>
          </p:nvPr>
        </p:nvSpPr>
        <p:spPr>
          <a:xfrm>
            <a:off x="689776" y="5694942"/>
            <a:ext cx="7091299" cy="898581"/>
          </a:xfrm>
        </p:spPr>
        <p:txBody>
          <a:bodyPr vert="horz" lIns="91440" tIns="45720" rIns="91440" bIns="45720" rtlCol="0" anchor="ctr">
            <a:normAutofit fontScale="90000"/>
          </a:bodyPr>
          <a:lstStyle/>
          <a:p>
            <a:r>
              <a:rPr lang="en-US" sz="2000" dirty="0">
                <a:solidFill>
                  <a:schemeClr val="bg1"/>
                </a:solidFill>
                <a:latin typeface="Calibri" panose="020F0502020204030204" pitchFamily="34" charset="0"/>
                <a:cs typeface="Calibri" panose="020F0502020204030204" pitchFamily="34" charset="0"/>
              </a:rPr>
              <a:t>Before treatment</a:t>
            </a:r>
            <a:br>
              <a:rPr lang="en-US" sz="4000" dirty="0">
                <a:solidFill>
                  <a:schemeClr val="bg1"/>
                </a:solidFill>
                <a:latin typeface="Calibri" panose="020F0502020204030204" pitchFamily="34" charset="0"/>
                <a:cs typeface="Calibri" panose="020F0502020204030204" pitchFamily="34" charset="0"/>
              </a:rPr>
            </a:br>
            <a:endParaRPr lang="en-US" sz="4000" kern="1200" dirty="0">
              <a:solidFill>
                <a:srgbClr val="FFFFFF"/>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aby with a pacifier&#10;&#10;Description automatically generated with low confidence">
            <a:extLst>
              <a:ext uri="{FF2B5EF4-FFF2-40B4-BE49-F238E27FC236}">
                <a16:creationId xmlns:a16="http://schemas.microsoft.com/office/drawing/2014/main" id="{8CB1EFEF-3031-B84A-B208-583B8CD2C72C}"/>
              </a:ext>
            </a:extLst>
          </p:cNvPr>
          <p:cNvPicPr>
            <a:picLocks noChangeAspect="1"/>
          </p:cNvPicPr>
          <p:nvPr/>
        </p:nvPicPr>
        <p:blipFill rotWithShape="1">
          <a:blip r:embed="rId3"/>
          <a:srcRect t="3631" r="1" b="1"/>
          <a:stretch/>
        </p:blipFill>
        <p:spPr>
          <a:xfrm>
            <a:off x="6361045" y="-97918"/>
            <a:ext cx="5830955" cy="6543968"/>
          </a:xfrm>
          <a:prstGeom prst="rect">
            <a:avLst/>
          </a:prstGeom>
        </p:spPr>
      </p:pic>
      <p:pic>
        <p:nvPicPr>
          <p:cNvPr id="13" name="Picture 12">
            <a:extLst>
              <a:ext uri="{FF2B5EF4-FFF2-40B4-BE49-F238E27FC236}">
                <a16:creationId xmlns:a16="http://schemas.microsoft.com/office/drawing/2014/main" id="{7993B28D-C674-E54E-8CA3-0CFD2B910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sp>
        <p:nvSpPr>
          <p:cNvPr id="8" name="Rectangle 7">
            <a:extLst>
              <a:ext uri="{FF2B5EF4-FFF2-40B4-BE49-F238E27FC236}">
                <a16:creationId xmlns:a16="http://schemas.microsoft.com/office/drawing/2014/main" id="{CCC00EB6-920A-864F-BA2E-71144978DB47}"/>
              </a:ext>
            </a:extLst>
          </p:cNvPr>
          <p:cNvSpPr/>
          <p:nvPr/>
        </p:nvSpPr>
        <p:spPr>
          <a:xfrm rot="20457936">
            <a:off x="7199337" y="2953130"/>
            <a:ext cx="561860" cy="10135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E8CDC2-4708-1A4C-B39C-DF00A31621D7}"/>
              </a:ext>
            </a:extLst>
          </p:cNvPr>
          <p:cNvSpPr/>
          <p:nvPr/>
        </p:nvSpPr>
        <p:spPr>
          <a:xfrm rot="20335493">
            <a:off x="7761197" y="4316951"/>
            <a:ext cx="561860" cy="10135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1258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8A049A-13D0-D046-AFDC-A31AF9C2B498}"/>
              </a:ext>
            </a:extLst>
          </p:cNvPr>
          <p:cNvSpPr>
            <a:spLocks noGrp="1"/>
          </p:cNvSpPr>
          <p:nvPr>
            <p:ph type="title"/>
          </p:nvPr>
        </p:nvSpPr>
        <p:spPr>
          <a:xfrm>
            <a:off x="612648" y="1078992"/>
            <a:ext cx="6268770" cy="1536192"/>
          </a:xfrm>
        </p:spPr>
        <p:txBody>
          <a:bodyPr anchor="b">
            <a:normAutofit/>
          </a:bodyPr>
          <a:lstStyle/>
          <a:p>
            <a:r>
              <a:rPr lang="en-US" sz="5200" dirty="0"/>
              <a:t>Treatment Plan</a:t>
            </a:r>
          </a:p>
        </p:txBody>
      </p:sp>
      <p:sp>
        <p:nvSpPr>
          <p:cNvPr id="11"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6A2AE85-7AB7-DF42-8C4E-404C0FEA9A9E}"/>
              </a:ext>
            </a:extLst>
          </p:cNvPr>
          <p:cNvSpPr>
            <a:spLocks noGrp="1"/>
          </p:cNvSpPr>
          <p:nvPr>
            <p:ph idx="1"/>
          </p:nvPr>
        </p:nvSpPr>
        <p:spPr>
          <a:xfrm>
            <a:off x="612648" y="3140129"/>
            <a:ext cx="6784003" cy="3531570"/>
          </a:xfrm>
        </p:spPr>
        <p:txBody>
          <a:bodyPr>
            <a:normAutofit/>
          </a:bodyPr>
          <a:lstStyle/>
          <a:p>
            <a:pPr marL="0" indent="0">
              <a:lnSpc>
                <a:spcPct val="100000"/>
              </a:lnSpc>
              <a:buNone/>
            </a:pPr>
            <a:r>
              <a:rPr lang="en-US" sz="1400" dirty="0"/>
              <a:t>The first of the 4 R’s involves removing any allergenic foods, chemical irritants, medications or pathogenic microorganisms which may be causing gut inflammation. We excluded potential foods that have caused leaky gut and haven’t been yet excluded AND replaced them with foods that his body tolerated to replace the potential missing vitamins, minerals, etc. </a:t>
            </a:r>
          </a:p>
          <a:p>
            <a:pPr marL="0" indent="0">
              <a:lnSpc>
                <a:spcPct val="100000"/>
              </a:lnSpc>
              <a:buNone/>
            </a:pPr>
            <a:r>
              <a:rPr lang="en-US" sz="1400" dirty="0"/>
              <a:t>The second R – replace – consists of adding back and replacing anything that will aid in normal digestion or might be lacking because of your poor digestive health. For example we need adequate amounts of hydrochloric acid and digestive enzymes to break down and extract the nutrients from our food. All the micronutrients missing due to the leaky gut need to be replaced!! ( Besides multiple vitamins, trace minerals, Several Varieties of probiotics, Several forms of anti inflammatory agents, we added proprietary blend No1 and No2. We started with small amount 2 drops of PB 1 BID and 3 teaspoons of PB 2 daily, PB 2 was added to daily skincare routine that consisted of detox and skin </a:t>
            </a:r>
            <a:r>
              <a:rPr lang="en-US" sz="1400" dirty="0" err="1"/>
              <a:t>microbioma</a:t>
            </a:r>
            <a:r>
              <a:rPr lang="en-US" sz="1400" dirty="0"/>
              <a:t> restoring and nourishing daily baths, hydrating and skin </a:t>
            </a:r>
            <a:r>
              <a:rPr lang="en-US" sz="1400" dirty="0" err="1"/>
              <a:t>microbioma</a:t>
            </a:r>
            <a:r>
              <a:rPr lang="en-US" sz="1400" dirty="0"/>
              <a:t> restoring cremes including several natural healing compounds, Floral Essences were added to the treatment)</a:t>
            </a:r>
          </a:p>
          <a:p>
            <a:endParaRPr lang="en-US" sz="1200" dirty="0"/>
          </a:p>
        </p:txBody>
      </p:sp>
      <p:pic>
        <p:nvPicPr>
          <p:cNvPr id="4" name="Picture 3" descr="Text&#10;&#10;Description automatically generated">
            <a:extLst>
              <a:ext uri="{FF2B5EF4-FFF2-40B4-BE49-F238E27FC236}">
                <a16:creationId xmlns:a16="http://schemas.microsoft.com/office/drawing/2014/main" id="{74B3AFD8-6515-F644-BB83-619CC88D9EDE}"/>
              </a:ext>
            </a:extLst>
          </p:cNvPr>
          <p:cNvPicPr>
            <a:picLocks noChangeAspect="1"/>
          </p:cNvPicPr>
          <p:nvPr/>
        </p:nvPicPr>
        <p:blipFill rotWithShape="1">
          <a:blip r:embed="rId2"/>
          <a:srcRect t="4158" r="1" b="1"/>
          <a:stretch/>
        </p:blipFill>
        <p:spPr>
          <a:xfrm>
            <a:off x="7684006" y="10"/>
            <a:ext cx="4507993" cy="6857990"/>
          </a:xfrm>
          <a:prstGeom prst="rect">
            <a:avLst/>
          </a:prstGeom>
        </p:spPr>
      </p:pic>
    </p:spTree>
    <p:extLst>
      <p:ext uri="{BB962C8B-B14F-4D97-AF65-F5344CB8AC3E}">
        <p14:creationId xmlns:p14="http://schemas.microsoft.com/office/powerpoint/2010/main" val="4113174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1CF2C4-5B29-8242-98F5-F0867E5F1F72}"/>
              </a:ext>
            </a:extLst>
          </p:cNvPr>
          <p:cNvSpPr>
            <a:spLocks noGrp="1"/>
          </p:cNvSpPr>
          <p:nvPr>
            <p:ph type="title"/>
          </p:nvPr>
        </p:nvSpPr>
        <p:spPr>
          <a:xfrm>
            <a:off x="612648" y="1078992"/>
            <a:ext cx="6268770" cy="1536192"/>
          </a:xfrm>
        </p:spPr>
        <p:txBody>
          <a:bodyPr anchor="b">
            <a:normAutofit/>
          </a:bodyPr>
          <a:lstStyle/>
          <a:p>
            <a:r>
              <a:rPr lang="en-US" sz="5200" dirty="0"/>
              <a:t>Treatment Plan </a:t>
            </a:r>
            <a:r>
              <a:rPr lang="en-US" sz="3600" dirty="0"/>
              <a:t>(Continued)</a:t>
            </a:r>
            <a:endParaRPr lang="en-US" sz="5200" dirty="0"/>
          </a:p>
        </p:txBody>
      </p:sp>
      <p:sp>
        <p:nvSpPr>
          <p:cNvPr id="11"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0B1BC18-D9D2-E242-9C40-BD831342E1AE}"/>
              </a:ext>
            </a:extLst>
          </p:cNvPr>
          <p:cNvSpPr>
            <a:spLocks noGrp="1"/>
          </p:cNvSpPr>
          <p:nvPr>
            <p:ph idx="1"/>
          </p:nvPr>
        </p:nvSpPr>
        <p:spPr>
          <a:xfrm>
            <a:off x="615457" y="3038179"/>
            <a:ext cx="6669925" cy="3453663"/>
          </a:xfrm>
        </p:spPr>
        <p:txBody>
          <a:bodyPr>
            <a:normAutofit/>
          </a:bodyPr>
          <a:lstStyle/>
          <a:p>
            <a:pPr marL="0" indent="0">
              <a:lnSpc>
                <a:spcPct val="110000"/>
              </a:lnSpc>
              <a:buNone/>
            </a:pPr>
            <a:r>
              <a:rPr lang="en-US" sz="1400" dirty="0"/>
              <a:t>With that said I already explained the third part of treatment which is  R – re-inoculate – involves reintroducing good bacteria or probiotics into the gut to establish a balanced gut flora. We need to reestablish a normal terrain or microbiome.</a:t>
            </a:r>
          </a:p>
          <a:p>
            <a:pPr marL="0" indent="0">
              <a:lnSpc>
                <a:spcPct val="110000"/>
              </a:lnSpc>
              <a:buNone/>
            </a:pPr>
            <a:r>
              <a:rPr lang="en-US" sz="1400" dirty="0"/>
              <a:t>Lastly, the fourth R – repair – consists of taking specific nutrients which help support and nurture a normal gut lining.</a:t>
            </a:r>
          </a:p>
          <a:p>
            <a:pPr marL="0" indent="0">
              <a:lnSpc>
                <a:spcPct val="110000"/>
              </a:lnSpc>
              <a:buNone/>
            </a:pPr>
            <a:r>
              <a:rPr lang="en-US" sz="1400" dirty="0"/>
              <a:t>THE IDEA IS NIT JUST TO REMOVE BUT TO FEED THE CELLS OF MISSING COMPOUNDS AND RESTORING THEIR HEALTH. The magic is to be able to reintroduce the foods and the body doesn’t develop a negative reaction. </a:t>
            </a:r>
          </a:p>
          <a:p>
            <a:pPr marL="0" indent="0">
              <a:lnSpc>
                <a:spcPct val="110000"/>
              </a:lnSpc>
              <a:buNone/>
            </a:pPr>
            <a:r>
              <a:rPr lang="en-US" sz="1400" dirty="0"/>
              <a:t>After the Stool test was done, we treated accordingly and added GI Support supplements, We added Broad spectrum herbal formulae, Herbal Immune  System and Biofilm regulators, Several GUT lining restoration supplements.</a:t>
            </a:r>
          </a:p>
          <a:p>
            <a:pPr marL="0" indent="0">
              <a:lnSpc>
                <a:spcPct val="110000"/>
              </a:lnSpc>
              <a:buNone/>
            </a:pPr>
            <a:r>
              <a:rPr lang="en-US" sz="1400" b="1" dirty="0"/>
              <a:t>(Next images are results TWO MONTHS – SIX MONTHS into the treatment)</a:t>
            </a:r>
          </a:p>
        </p:txBody>
      </p:sp>
      <p:pic>
        <p:nvPicPr>
          <p:cNvPr id="4" name="Picture 3" descr="Text&#10;&#10;Description automatically generated">
            <a:extLst>
              <a:ext uri="{FF2B5EF4-FFF2-40B4-BE49-F238E27FC236}">
                <a16:creationId xmlns:a16="http://schemas.microsoft.com/office/drawing/2014/main" id="{9BC98806-BC2C-8342-88CD-77CE88737348}"/>
              </a:ext>
            </a:extLst>
          </p:cNvPr>
          <p:cNvPicPr>
            <a:picLocks noChangeAspect="1"/>
          </p:cNvPicPr>
          <p:nvPr/>
        </p:nvPicPr>
        <p:blipFill rotWithShape="1">
          <a:blip r:embed="rId2"/>
          <a:srcRect t="4158" r="1" b="1"/>
          <a:stretch/>
        </p:blipFill>
        <p:spPr>
          <a:xfrm>
            <a:off x="7684006" y="10"/>
            <a:ext cx="4507993" cy="6857990"/>
          </a:xfrm>
          <a:prstGeom prst="rect">
            <a:avLst/>
          </a:prstGeom>
        </p:spPr>
      </p:pic>
    </p:spTree>
    <p:extLst>
      <p:ext uri="{BB962C8B-B14F-4D97-AF65-F5344CB8AC3E}">
        <p14:creationId xmlns:p14="http://schemas.microsoft.com/office/powerpoint/2010/main" val="1577093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1F5937-A2C5-EA4F-AA83-E9E98FA592A9}"/>
              </a:ext>
            </a:extLst>
          </p:cNvPr>
          <p:cNvSpPr>
            <a:spLocks noGrp="1"/>
          </p:cNvSpPr>
          <p:nvPr>
            <p:ph type="title"/>
          </p:nvPr>
        </p:nvSpPr>
        <p:spPr>
          <a:xfrm>
            <a:off x="1136397" y="502020"/>
            <a:ext cx="5323715" cy="1642970"/>
          </a:xfrm>
        </p:spPr>
        <p:txBody>
          <a:bodyPr anchor="b">
            <a:normAutofit/>
          </a:bodyPr>
          <a:lstStyle/>
          <a:p>
            <a:r>
              <a:rPr lang="en-US" sz="4000" b="1"/>
              <a:t>Medical Disclaimer: </a:t>
            </a:r>
            <a:br>
              <a:rPr lang="en-US" sz="4000" b="1"/>
            </a:br>
            <a:endParaRPr lang="en-GB" sz="4000"/>
          </a:p>
        </p:txBody>
      </p:sp>
      <p:sp>
        <p:nvSpPr>
          <p:cNvPr id="3" name="Content Placeholder 2">
            <a:extLst>
              <a:ext uri="{FF2B5EF4-FFF2-40B4-BE49-F238E27FC236}">
                <a16:creationId xmlns:a16="http://schemas.microsoft.com/office/drawing/2014/main" id="{ED4C4CCD-6850-1748-8707-33E4C7B7E723}"/>
              </a:ext>
            </a:extLst>
          </p:cNvPr>
          <p:cNvSpPr>
            <a:spLocks noGrp="1"/>
          </p:cNvSpPr>
          <p:nvPr>
            <p:ph idx="1"/>
          </p:nvPr>
        </p:nvSpPr>
        <p:spPr>
          <a:xfrm>
            <a:off x="1144923" y="2405894"/>
            <a:ext cx="5315189" cy="3535083"/>
          </a:xfrm>
        </p:spPr>
        <p:txBody>
          <a:bodyPr anchor="t">
            <a:normAutofit/>
          </a:bodyPr>
          <a:lstStyle/>
          <a:p>
            <a:pPr marL="0" indent="0">
              <a:buNone/>
            </a:pPr>
            <a:r>
              <a:rPr lang="en-US" sz="2000" b="1"/>
              <a:t>The information provided is for educational purposes and is not intended as medical advice, or a substitute for the medical advice of a physician or other qualified health care professional.  You should not use this information for diagnosing a health or fitness problem or disease.  You should always consult with a doctor or other health care professional for medical advice or information about diagnosis and treatment.    </a:t>
            </a:r>
            <a:endParaRPr lang="en-NO" sz="2000" b="1"/>
          </a:p>
          <a:p>
            <a:endParaRPr lang="en-GB" sz="2000"/>
          </a:p>
        </p:txBody>
      </p:sp>
      <p:sp>
        <p:nvSpPr>
          <p:cNvPr id="21" name="Rectangle 2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10;&#10;Description automatically generated">
            <a:extLst>
              <a:ext uri="{FF2B5EF4-FFF2-40B4-BE49-F238E27FC236}">
                <a16:creationId xmlns:a16="http://schemas.microsoft.com/office/drawing/2014/main" id="{B1141C19-2863-4A44-991F-C7E4ECBC1EC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6" b="91601" l="9937" r="92666">
                        <a14:foregroundMark x1="40615" y1="9576" x2="53785" y2="8870"/>
                        <a14:foregroundMark x1="53785" y1="8870" x2="45426" y2="8634"/>
                        <a14:foregroundMark x1="88486" y1="34458" x2="92744" y2="46703"/>
                        <a14:foregroundMark x1="92744" y1="46703" x2="88722" y2="63422"/>
                        <a14:foregroundMark x1="60568" y1="89011" x2="48028" y2="91601"/>
                        <a14:foregroundMark x1="48028" y1="91601" x2="41088" y2="90424"/>
                      </a14:backgroundRemoval>
                    </a14:imgEffect>
                  </a14:imgLayer>
                </a14:imgProps>
              </a:ext>
            </a:extLst>
          </a:blip>
          <a:stretch>
            <a:fillRect/>
          </a:stretch>
        </p:blipFill>
        <p:spPr>
          <a:xfrm>
            <a:off x="7936398" y="1221880"/>
            <a:ext cx="4170530" cy="4191488"/>
          </a:xfrm>
          <a:prstGeom prst="rect">
            <a:avLst/>
          </a:prstGeom>
        </p:spPr>
      </p:pic>
    </p:spTree>
    <p:extLst>
      <p:ext uri="{BB962C8B-B14F-4D97-AF65-F5344CB8AC3E}">
        <p14:creationId xmlns:p14="http://schemas.microsoft.com/office/powerpoint/2010/main" val="3639382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person, indoor, wall&#10;&#10;Description automatically generated">
            <a:extLst>
              <a:ext uri="{FF2B5EF4-FFF2-40B4-BE49-F238E27FC236}">
                <a16:creationId xmlns:a16="http://schemas.microsoft.com/office/drawing/2014/main" id="{59906A77-601B-9D4A-9D57-5AF0C0AA6143}"/>
              </a:ext>
            </a:extLst>
          </p:cNvPr>
          <p:cNvPicPr>
            <a:picLocks noChangeAspect="1"/>
          </p:cNvPicPr>
          <p:nvPr/>
        </p:nvPicPr>
        <p:blipFill rotWithShape="1">
          <a:blip r:embed="rId2"/>
          <a:srcRect t="1770" r="-2" b="-2"/>
          <a:stretch/>
        </p:blipFill>
        <p:spPr>
          <a:xfrm>
            <a:off x="1" y="1"/>
            <a:ext cx="4038603" cy="5271924"/>
          </a:xfrm>
          <a:prstGeom prst="rect">
            <a:avLst/>
          </a:prstGeom>
        </p:spPr>
      </p:pic>
      <p:pic>
        <p:nvPicPr>
          <p:cNvPr id="5" name="Content Placeholder 4" descr="A close-up of a baby's foot&#10;&#10;Description automatically generated with medium confidence">
            <a:extLst>
              <a:ext uri="{FF2B5EF4-FFF2-40B4-BE49-F238E27FC236}">
                <a16:creationId xmlns:a16="http://schemas.microsoft.com/office/drawing/2014/main" id="{7E3DF461-32C5-4D46-AEFE-FE45F8674B52}"/>
              </a:ext>
            </a:extLst>
          </p:cNvPr>
          <p:cNvPicPr>
            <a:picLocks noGrp="1" noChangeAspect="1"/>
          </p:cNvPicPr>
          <p:nvPr>
            <p:ph idx="1"/>
          </p:nvPr>
        </p:nvPicPr>
        <p:blipFill rotWithShape="1">
          <a:blip r:embed="rId3"/>
          <a:srcRect t="3335" r="-3" b="-3"/>
          <a:stretch/>
        </p:blipFill>
        <p:spPr>
          <a:xfrm>
            <a:off x="4046418" y="-8151"/>
            <a:ext cx="4076700" cy="5271924"/>
          </a:xfrm>
          <a:prstGeom prst="rect">
            <a:avLst/>
          </a:prstGeom>
        </p:spPr>
      </p:pic>
      <p:pic>
        <p:nvPicPr>
          <p:cNvPr id="7" name="Picture 6" descr="A close up of a baby&#10;&#10;Description automatically generated">
            <a:extLst>
              <a:ext uri="{FF2B5EF4-FFF2-40B4-BE49-F238E27FC236}">
                <a16:creationId xmlns:a16="http://schemas.microsoft.com/office/drawing/2014/main" id="{6CE35C46-B2F0-C241-A8F3-576D4F0FD3CE}"/>
              </a:ext>
            </a:extLst>
          </p:cNvPr>
          <p:cNvPicPr>
            <a:picLocks noChangeAspect="1"/>
          </p:cNvPicPr>
          <p:nvPr/>
        </p:nvPicPr>
        <p:blipFill rotWithShape="1">
          <a:blip r:embed="rId4"/>
          <a:srcRect t="2688" r="1" b="1"/>
          <a:stretch/>
        </p:blipFill>
        <p:spPr>
          <a:xfrm>
            <a:off x="8115292" y="1"/>
            <a:ext cx="4076700" cy="5271924"/>
          </a:xfrm>
          <a:prstGeom prst="rect">
            <a:avLst/>
          </a:prstGeom>
        </p:spPr>
      </p:pic>
      <p:sp>
        <p:nvSpPr>
          <p:cNvPr id="16" name="Rectangle 15">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60724"/>
            <a:ext cx="12191998"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2225"/>
            <a:ext cx="8115300"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5262226"/>
            <a:ext cx="12196636"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6" y="5262224"/>
            <a:ext cx="4076697"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717D090-7948-433A-AED2-EA1A98E6F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291050" y="-40689"/>
            <a:ext cx="1594274" cy="12192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618C3E8-8260-4E23-8BA1-C2C3E80BE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48CD55E-6217-B647-B12C-17D6D10B47C9}"/>
              </a:ext>
            </a:extLst>
          </p:cNvPr>
          <p:cNvSpPr/>
          <p:nvPr/>
        </p:nvSpPr>
        <p:spPr>
          <a:xfrm>
            <a:off x="9094304" y="834887"/>
            <a:ext cx="983974" cy="5963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E5325CF-95E5-8346-BAF9-253785CA39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sp>
        <p:nvSpPr>
          <p:cNvPr id="11" name="Rectangle 10">
            <a:extLst>
              <a:ext uri="{FF2B5EF4-FFF2-40B4-BE49-F238E27FC236}">
                <a16:creationId xmlns:a16="http://schemas.microsoft.com/office/drawing/2014/main" id="{A31E32D2-2193-7E47-9E45-BC49A3A82BC6}"/>
              </a:ext>
            </a:extLst>
          </p:cNvPr>
          <p:cNvSpPr/>
          <p:nvPr/>
        </p:nvSpPr>
        <p:spPr>
          <a:xfrm>
            <a:off x="336598" y="5658808"/>
            <a:ext cx="3365408" cy="400110"/>
          </a:xfrm>
          <a:prstGeom prst="rect">
            <a:avLst/>
          </a:prstGeom>
        </p:spPr>
        <p:txBody>
          <a:bodyPr wrap="none">
            <a:spAutoFit/>
          </a:bodyPr>
          <a:lstStyle/>
          <a:p>
            <a:r>
              <a:rPr lang="en-US" sz="2000" b="1" dirty="0">
                <a:solidFill>
                  <a:schemeClr val="bg1"/>
                </a:solidFill>
              </a:rPr>
              <a:t>TWO MONTHS into treatment</a:t>
            </a:r>
            <a:endParaRPr lang="en-US" sz="2000" dirty="0">
              <a:solidFill>
                <a:schemeClr val="bg1"/>
              </a:solidFill>
            </a:endParaRPr>
          </a:p>
        </p:txBody>
      </p:sp>
      <p:pic>
        <p:nvPicPr>
          <p:cNvPr id="21" name="Content Placeholder 10" descr="Content Placeholder 10">
            <a:extLst>
              <a:ext uri="{FF2B5EF4-FFF2-40B4-BE49-F238E27FC236}">
                <a16:creationId xmlns:a16="http://schemas.microsoft.com/office/drawing/2014/main" id="{23E1A6A8-CCC1-0A44-BDC4-5B3E78B5BE74}"/>
              </a:ext>
            </a:extLst>
          </p:cNvPr>
          <p:cNvPicPr>
            <a:picLocks noChangeAspect="1"/>
          </p:cNvPicPr>
          <p:nvPr/>
        </p:nvPicPr>
        <p:blipFill>
          <a:blip r:embed="rId6"/>
          <a:stretch>
            <a:fillRect/>
          </a:stretch>
        </p:blipFill>
        <p:spPr>
          <a:xfrm>
            <a:off x="10396390" y="5340362"/>
            <a:ext cx="1888498" cy="1642971"/>
          </a:xfrm>
          <a:prstGeom prst="rect">
            <a:avLst/>
          </a:prstGeom>
          <a:ln w="12700">
            <a:miter lim="400000"/>
          </a:ln>
        </p:spPr>
      </p:pic>
    </p:spTree>
    <p:extLst>
      <p:ext uri="{BB962C8B-B14F-4D97-AF65-F5344CB8AC3E}">
        <p14:creationId xmlns:p14="http://schemas.microsoft.com/office/powerpoint/2010/main" val="811562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person, indoor, hand, close&#10;&#10;Description automatically generated">
            <a:extLst>
              <a:ext uri="{FF2B5EF4-FFF2-40B4-BE49-F238E27FC236}">
                <a16:creationId xmlns:a16="http://schemas.microsoft.com/office/drawing/2014/main" id="{019ACF65-77B2-4848-B1C6-61CB65F97764}"/>
              </a:ext>
            </a:extLst>
          </p:cNvPr>
          <p:cNvPicPr>
            <a:picLocks noGrp="1" noChangeAspect="1"/>
          </p:cNvPicPr>
          <p:nvPr>
            <p:ph idx="1"/>
          </p:nvPr>
        </p:nvPicPr>
        <p:blipFill rotWithShape="1">
          <a:blip r:embed="rId2"/>
          <a:srcRect r="-2" b="1768"/>
          <a:stretch/>
        </p:blipFill>
        <p:spPr>
          <a:xfrm>
            <a:off x="-15619" y="1"/>
            <a:ext cx="4054224" cy="5291904"/>
          </a:xfrm>
          <a:prstGeom prst="rect">
            <a:avLst/>
          </a:prstGeom>
        </p:spPr>
      </p:pic>
      <p:pic>
        <p:nvPicPr>
          <p:cNvPr id="9" name="Picture 8" descr="A picture containing person, indoor, hand&#10;&#10;Description automatically generated">
            <a:extLst>
              <a:ext uri="{FF2B5EF4-FFF2-40B4-BE49-F238E27FC236}">
                <a16:creationId xmlns:a16="http://schemas.microsoft.com/office/drawing/2014/main" id="{23402CA2-3F7C-F147-82EF-DD1DDB7482EC}"/>
              </a:ext>
            </a:extLst>
          </p:cNvPr>
          <p:cNvPicPr>
            <a:picLocks noChangeAspect="1"/>
          </p:cNvPicPr>
          <p:nvPr/>
        </p:nvPicPr>
        <p:blipFill rotWithShape="1">
          <a:blip r:embed="rId3"/>
          <a:srcRect t="2688" r="1" b="1"/>
          <a:stretch/>
        </p:blipFill>
        <p:spPr>
          <a:xfrm>
            <a:off x="4038596" y="15882"/>
            <a:ext cx="4076700" cy="5271924"/>
          </a:xfrm>
          <a:prstGeom prst="rect">
            <a:avLst/>
          </a:prstGeom>
        </p:spPr>
      </p:pic>
      <p:pic>
        <p:nvPicPr>
          <p:cNvPr id="7" name="Picture 6" descr="A picture containing person&#10;&#10;Description automatically generated">
            <a:extLst>
              <a:ext uri="{FF2B5EF4-FFF2-40B4-BE49-F238E27FC236}">
                <a16:creationId xmlns:a16="http://schemas.microsoft.com/office/drawing/2014/main" id="{A4E8F802-9059-1045-B6EE-677266E00E5C}"/>
              </a:ext>
            </a:extLst>
          </p:cNvPr>
          <p:cNvPicPr>
            <a:picLocks noChangeAspect="1"/>
          </p:cNvPicPr>
          <p:nvPr/>
        </p:nvPicPr>
        <p:blipFill rotWithShape="1">
          <a:blip r:embed="rId4"/>
          <a:srcRect t="2688" r="1" b="1"/>
          <a:stretch/>
        </p:blipFill>
        <p:spPr>
          <a:xfrm>
            <a:off x="8115292" y="1"/>
            <a:ext cx="4076700" cy="5271924"/>
          </a:xfrm>
          <a:prstGeom prst="rect">
            <a:avLst/>
          </a:prstGeom>
        </p:spPr>
      </p:pic>
      <p:sp>
        <p:nvSpPr>
          <p:cNvPr id="16" name="Rectangle 15">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60724"/>
            <a:ext cx="12191998"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2225"/>
            <a:ext cx="8115300"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5262226"/>
            <a:ext cx="12196636"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6" y="5262224"/>
            <a:ext cx="4076697"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717D090-7948-433A-AED2-EA1A98E6F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291050" y="-40689"/>
            <a:ext cx="1594274" cy="12192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618C3E8-8260-4E23-8BA1-C2C3E80BE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03B2A30D-0F4A-904B-A8C1-97DB3162E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sp>
        <p:nvSpPr>
          <p:cNvPr id="10" name="Rectangle 9">
            <a:extLst>
              <a:ext uri="{FF2B5EF4-FFF2-40B4-BE49-F238E27FC236}">
                <a16:creationId xmlns:a16="http://schemas.microsoft.com/office/drawing/2014/main" id="{3D167BC4-9478-514F-A564-B66C2701F378}"/>
              </a:ext>
            </a:extLst>
          </p:cNvPr>
          <p:cNvSpPr/>
          <p:nvPr/>
        </p:nvSpPr>
        <p:spPr>
          <a:xfrm>
            <a:off x="377646" y="5674197"/>
            <a:ext cx="3365408" cy="400110"/>
          </a:xfrm>
          <a:prstGeom prst="rect">
            <a:avLst/>
          </a:prstGeom>
        </p:spPr>
        <p:txBody>
          <a:bodyPr wrap="none">
            <a:spAutoFit/>
          </a:bodyPr>
          <a:lstStyle/>
          <a:p>
            <a:r>
              <a:rPr lang="en-US" sz="2000" b="1" dirty="0">
                <a:solidFill>
                  <a:schemeClr val="bg1"/>
                </a:solidFill>
              </a:rPr>
              <a:t>TWO MONTHS into treatment</a:t>
            </a:r>
            <a:endParaRPr lang="en-US" sz="2000" dirty="0">
              <a:solidFill>
                <a:schemeClr val="bg1"/>
              </a:solidFill>
            </a:endParaRPr>
          </a:p>
        </p:txBody>
      </p:sp>
      <p:pic>
        <p:nvPicPr>
          <p:cNvPr id="19" name="Content Placeholder 10" descr="Content Placeholder 10">
            <a:extLst>
              <a:ext uri="{FF2B5EF4-FFF2-40B4-BE49-F238E27FC236}">
                <a16:creationId xmlns:a16="http://schemas.microsoft.com/office/drawing/2014/main" id="{22A3E459-DBF5-8240-BB79-E0A5C17E31E7}"/>
              </a:ext>
            </a:extLst>
          </p:cNvPr>
          <p:cNvPicPr>
            <a:picLocks noChangeAspect="1"/>
          </p:cNvPicPr>
          <p:nvPr/>
        </p:nvPicPr>
        <p:blipFill>
          <a:blip r:embed="rId6"/>
          <a:stretch>
            <a:fillRect/>
          </a:stretch>
        </p:blipFill>
        <p:spPr>
          <a:xfrm>
            <a:off x="10396390" y="5340362"/>
            <a:ext cx="1888498" cy="1642971"/>
          </a:xfrm>
          <a:prstGeom prst="rect">
            <a:avLst/>
          </a:prstGeom>
          <a:ln w="12700">
            <a:miter lim="400000"/>
          </a:ln>
        </p:spPr>
      </p:pic>
    </p:spTree>
    <p:extLst>
      <p:ext uri="{BB962C8B-B14F-4D97-AF65-F5344CB8AC3E}">
        <p14:creationId xmlns:p14="http://schemas.microsoft.com/office/powerpoint/2010/main" val="2493684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person, person&#10;&#10;Description automatically generated">
            <a:extLst>
              <a:ext uri="{FF2B5EF4-FFF2-40B4-BE49-F238E27FC236}">
                <a16:creationId xmlns:a16="http://schemas.microsoft.com/office/drawing/2014/main" id="{8ABCDEFC-0C23-0745-955A-413F9D8070E1}"/>
              </a:ext>
            </a:extLst>
          </p:cNvPr>
          <p:cNvPicPr>
            <a:picLocks noChangeAspect="1"/>
          </p:cNvPicPr>
          <p:nvPr/>
        </p:nvPicPr>
        <p:blipFill rotWithShape="1">
          <a:blip r:embed="rId2"/>
          <a:srcRect t="3402" r="1" b="1"/>
          <a:stretch/>
        </p:blipFill>
        <p:spPr>
          <a:xfrm>
            <a:off x="1" y="1"/>
            <a:ext cx="4038603" cy="5271924"/>
          </a:xfrm>
          <a:prstGeom prst="rect">
            <a:avLst/>
          </a:prstGeom>
        </p:spPr>
      </p:pic>
      <p:pic>
        <p:nvPicPr>
          <p:cNvPr id="7" name="Picture 6" descr="A picture containing person&#10;&#10;Description automatically generated">
            <a:extLst>
              <a:ext uri="{FF2B5EF4-FFF2-40B4-BE49-F238E27FC236}">
                <a16:creationId xmlns:a16="http://schemas.microsoft.com/office/drawing/2014/main" id="{5F7B65CA-EA28-7A4B-907D-06A7C1D4A2E9}"/>
              </a:ext>
            </a:extLst>
          </p:cNvPr>
          <p:cNvPicPr>
            <a:picLocks noChangeAspect="1"/>
          </p:cNvPicPr>
          <p:nvPr/>
        </p:nvPicPr>
        <p:blipFill rotWithShape="1">
          <a:blip r:embed="rId3"/>
          <a:srcRect r="1" b="2689"/>
          <a:stretch/>
        </p:blipFill>
        <p:spPr>
          <a:xfrm>
            <a:off x="4038600" y="1"/>
            <a:ext cx="4076700" cy="5271924"/>
          </a:xfrm>
          <a:prstGeom prst="rect">
            <a:avLst/>
          </a:prstGeom>
        </p:spPr>
      </p:pic>
      <p:pic>
        <p:nvPicPr>
          <p:cNvPr id="5" name="Content Placeholder 4" descr="A close-up of a person's foot&#10;&#10;Description automatically generated with medium confidence">
            <a:extLst>
              <a:ext uri="{FF2B5EF4-FFF2-40B4-BE49-F238E27FC236}">
                <a16:creationId xmlns:a16="http://schemas.microsoft.com/office/drawing/2014/main" id="{CA5306B5-2659-F746-8D01-40498B470DEC}"/>
              </a:ext>
            </a:extLst>
          </p:cNvPr>
          <p:cNvPicPr>
            <a:picLocks noGrp="1" noChangeAspect="1"/>
          </p:cNvPicPr>
          <p:nvPr>
            <p:ph idx="1"/>
          </p:nvPr>
        </p:nvPicPr>
        <p:blipFill rotWithShape="1">
          <a:blip r:embed="rId4"/>
          <a:srcRect t="3335" r="-3" b="-3"/>
          <a:stretch/>
        </p:blipFill>
        <p:spPr>
          <a:xfrm>
            <a:off x="8115292" y="1"/>
            <a:ext cx="4076700" cy="5271924"/>
          </a:xfrm>
          <a:prstGeom prst="rect">
            <a:avLst/>
          </a:prstGeom>
        </p:spPr>
      </p:pic>
      <p:sp>
        <p:nvSpPr>
          <p:cNvPr id="16" name="Rectangle 15">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60724"/>
            <a:ext cx="12191998"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2225"/>
            <a:ext cx="8115300"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5262226"/>
            <a:ext cx="12196636"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6" y="5262224"/>
            <a:ext cx="4076697"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717D090-7948-433A-AED2-EA1A98E6F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291050" y="-40689"/>
            <a:ext cx="1594274" cy="12192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618C3E8-8260-4E23-8BA1-C2C3E80BE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9DD02D-B796-D946-836F-29586EBD9132}"/>
              </a:ext>
            </a:extLst>
          </p:cNvPr>
          <p:cNvSpPr>
            <a:spLocks noGrp="1"/>
          </p:cNvSpPr>
          <p:nvPr>
            <p:ph type="title"/>
          </p:nvPr>
        </p:nvSpPr>
        <p:spPr>
          <a:xfrm>
            <a:off x="451234" y="5486173"/>
            <a:ext cx="6867277" cy="920590"/>
          </a:xfrm>
        </p:spPr>
        <p:txBody>
          <a:bodyPr vert="horz" lIns="91440" tIns="45720" rIns="91440" bIns="45720" rtlCol="0" anchor="ctr">
            <a:normAutofit/>
          </a:bodyPr>
          <a:lstStyle/>
          <a:p>
            <a:r>
              <a:rPr lang="en-US" sz="2000" b="1" kern="1200" dirty="0">
                <a:solidFill>
                  <a:srgbClr val="FFFFFF"/>
                </a:solidFill>
                <a:latin typeface="Calibri" panose="020F0502020204030204" pitchFamily="34" charset="0"/>
                <a:cs typeface="Calibri" panose="020F0502020204030204" pitchFamily="34" charset="0"/>
              </a:rPr>
              <a:t>FOUR MONTHS into Treatment</a:t>
            </a:r>
          </a:p>
        </p:txBody>
      </p:sp>
      <p:pic>
        <p:nvPicPr>
          <p:cNvPr id="17" name="Picture 16">
            <a:extLst>
              <a:ext uri="{FF2B5EF4-FFF2-40B4-BE49-F238E27FC236}">
                <a16:creationId xmlns:a16="http://schemas.microsoft.com/office/drawing/2014/main" id="{1CF812F4-F6A2-914F-93BC-85E6C72206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pic>
        <p:nvPicPr>
          <p:cNvPr id="19" name="Content Placeholder 10" descr="Content Placeholder 10">
            <a:extLst>
              <a:ext uri="{FF2B5EF4-FFF2-40B4-BE49-F238E27FC236}">
                <a16:creationId xmlns:a16="http://schemas.microsoft.com/office/drawing/2014/main" id="{E72EC469-53F9-7D4D-AEEA-4EB4FC75455D}"/>
              </a:ext>
            </a:extLst>
          </p:cNvPr>
          <p:cNvPicPr>
            <a:picLocks noChangeAspect="1"/>
          </p:cNvPicPr>
          <p:nvPr/>
        </p:nvPicPr>
        <p:blipFill>
          <a:blip r:embed="rId6"/>
          <a:stretch>
            <a:fillRect/>
          </a:stretch>
        </p:blipFill>
        <p:spPr>
          <a:xfrm>
            <a:off x="10396390" y="5340362"/>
            <a:ext cx="1888498" cy="1642971"/>
          </a:xfrm>
          <a:prstGeom prst="rect">
            <a:avLst/>
          </a:prstGeom>
          <a:ln w="12700">
            <a:miter lim="400000"/>
          </a:ln>
        </p:spPr>
      </p:pic>
    </p:spTree>
    <p:extLst>
      <p:ext uri="{BB962C8B-B14F-4D97-AF65-F5344CB8AC3E}">
        <p14:creationId xmlns:p14="http://schemas.microsoft.com/office/powerpoint/2010/main" val="3342980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close&#10;&#10;Description automatically generated">
            <a:extLst>
              <a:ext uri="{FF2B5EF4-FFF2-40B4-BE49-F238E27FC236}">
                <a16:creationId xmlns:a16="http://schemas.microsoft.com/office/drawing/2014/main" id="{082EE1A5-C0EE-BB4A-BFC6-993013D725B7}"/>
              </a:ext>
            </a:extLst>
          </p:cNvPr>
          <p:cNvPicPr>
            <a:picLocks noChangeAspect="1"/>
          </p:cNvPicPr>
          <p:nvPr/>
        </p:nvPicPr>
        <p:blipFill rotWithShape="1">
          <a:blip r:embed="rId2"/>
          <a:srcRect t="1315" r="-3" b="1431"/>
          <a:stretch/>
        </p:blipFill>
        <p:spPr>
          <a:xfrm>
            <a:off x="1" y="1"/>
            <a:ext cx="4038603" cy="5271924"/>
          </a:xfrm>
          <a:prstGeom prst="rect">
            <a:avLst/>
          </a:prstGeom>
        </p:spPr>
      </p:pic>
      <p:pic>
        <p:nvPicPr>
          <p:cNvPr id="5" name="Content Placeholder 4" descr="A close-up of a baby's foot&#10;&#10;Description automatically generated with medium confidence">
            <a:extLst>
              <a:ext uri="{FF2B5EF4-FFF2-40B4-BE49-F238E27FC236}">
                <a16:creationId xmlns:a16="http://schemas.microsoft.com/office/drawing/2014/main" id="{60E5A0CD-16FF-CB40-B883-0A5804743847}"/>
              </a:ext>
            </a:extLst>
          </p:cNvPr>
          <p:cNvPicPr>
            <a:picLocks noGrp="1" noChangeAspect="1"/>
          </p:cNvPicPr>
          <p:nvPr>
            <p:ph idx="1"/>
          </p:nvPr>
        </p:nvPicPr>
        <p:blipFill rotWithShape="1">
          <a:blip r:embed="rId3"/>
          <a:srcRect t="2753" r="-2" b="1873"/>
          <a:stretch/>
        </p:blipFill>
        <p:spPr>
          <a:xfrm>
            <a:off x="4038600" y="1"/>
            <a:ext cx="4076700" cy="5271924"/>
          </a:xfrm>
          <a:prstGeom prst="rect">
            <a:avLst/>
          </a:prstGeom>
        </p:spPr>
      </p:pic>
      <p:pic>
        <p:nvPicPr>
          <p:cNvPr id="9" name="Picture 8" descr="A picture containing person, indoor, baby, dessert&#10;&#10;Description automatically generated">
            <a:extLst>
              <a:ext uri="{FF2B5EF4-FFF2-40B4-BE49-F238E27FC236}">
                <a16:creationId xmlns:a16="http://schemas.microsoft.com/office/drawing/2014/main" id="{236E0003-6405-0141-AD05-BD957E52D74B}"/>
              </a:ext>
            </a:extLst>
          </p:cNvPr>
          <p:cNvPicPr>
            <a:picLocks noChangeAspect="1"/>
          </p:cNvPicPr>
          <p:nvPr/>
        </p:nvPicPr>
        <p:blipFill rotWithShape="1">
          <a:blip r:embed="rId4"/>
          <a:srcRect l="1492" r="1" b="1"/>
          <a:stretch/>
        </p:blipFill>
        <p:spPr>
          <a:xfrm>
            <a:off x="8107488" y="-9701"/>
            <a:ext cx="4076700" cy="5271924"/>
          </a:xfrm>
          <a:prstGeom prst="rect">
            <a:avLst/>
          </a:prstGeom>
        </p:spPr>
      </p:pic>
      <p:sp>
        <p:nvSpPr>
          <p:cNvPr id="16" name="Rectangle 15">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60724"/>
            <a:ext cx="12191998"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2225"/>
            <a:ext cx="8115300"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5262226"/>
            <a:ext cx="12196636"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6" y="5262224"/>
            <a:ext cx="4076697"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717D090-7948-433A-AED2-EA1A98E6F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291050" y="-40689"/>
            <a:ext cx="1594274" cy="12192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618C3E8-8260-4E23-8BA1-C2C3E80BE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075F972-28EE-614D-9DFB-B00EC4953EC2}"/>
              </a:ext>
            </a:extLst>
          </p:cNvPr>
          <p:cNvSpPr/>
          <p:nvPr/>
        </p:nvSpPr>
        <p:spPr>
          <a:xfrm>
            <a:off x="393421" y="5658808"/>
            <a:ext cx="3460947" cy="400110"/>
          </a:xfrm>
          <a:prstGeom prst="rect">
            <a:avLst/>
          </a:prstGeom>
        </p:spPr>
        <p:txBody>
          <a:bodyPr wrap="none">
            <a:spAutoFit/>
          </a:bodyPr>
          <a:lstStyle/>
          <a:p>
            <a:r>
              <a:rPr lang="en-US" sz="2000" b="1" dirty="0">
                <a:solidFill>
                  <a:srgbClr val="FFFFFF"/>
                </a:solidFill>
                <a:latin typeface="Calibri" panose="020F0502020204030204" pitchFamily="34" charset="0"/>
                <a:cs typeface="Calibri" panose="020F0502020204030204" pitchFamily="34" charset="0"/>
              </a:rPr>
              <a:t>FOUR MONTHS into Treatment</a:t>
            </a:r>
            <a:endParaRPr lang="en-US" sz="2000" b="1" dirty="0"/>
          </a:p>
        </p:txBody>
      </p:sp>
      <p:sp>
        <p:nvSpPr>
          <p:cNvPr id="11" name="Rectangle 10">
            <a:extLst>
              <a:ext uri="{FF2B5EF4-FFF2-40B4-BE49-F238E27FC236}">
                <a16:creationId xmlns:a16="http://schemas.microsoft.com/office/drawing/2014/main" id="{E4BED05D-ABB5-624F-A3DF-5EB5434AD162}"/>
              </a:ext>
            </a:extLst>
          </p:cNvPr>
          <p:cNvSpPr/>
          <p:nvPr/>
        </p:nvSpPr>
        <p:spPr>
          <a:xfrm rot="1216950">
            <a:off x="10225934" y="452298"/>
            <a:ext cx="974035" cy="5913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C240F2-229B-2D41-874A-961D14F3EBB4}"/>
              </a:ext>
            </a:extLst>
          </p:cNvPr>
          <p:cNvSpPr/>
          <p:nvPr/>
        </p:nvSpPr>
        <p:spPr>
          <a:xfrm rot="1169320">
            <a:off x="11599361" y="871470"/>
            <a:ext cx="796674" cy="6278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4F14123-6E38-1947-BD63-91858733F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5" y="6445801"/>
            <a:ext cx="12192000" cy="445259"/>
          </a:xfrm>
          <a:prstGeom prst="rect">
            <a:avLst/>
          </a:prstGeom>
        </p:spPr>
      </p:pic>
      <p:pic>
        <p:nvPicPr>
          <p:cNvPr id="23" name="Content Placeholder 10" descr="Content Placeholder 10">
            <a:extLst>
              <a:ext uri="{FF2B5EF4-FFF2-40B4-BE49-F238E27FC236}">
                <a16:creationId xmlns:a16="http://schemas.microsoft.com/office/drawing/2014/main" id="{8775E874-BD11-0D45-9639-E7D016156875}"/>
              </a:ext>
            </a:extLst>
          </p:cNvPr>
          <p:cNvPicPr>
            <a:picLocks noChangeAspect="1"/>
          </p:cNvPicPr>
          <p:nvPr/>
        </p:nvPicPr>
        <p:blipFill>
          <a:blip r:embed="rId6"/>
          <a:stretch>
            <a:fillRect/>
          </a:stretch>
        </p:blipFill>
        <p:spPr>
          <a:xfrm>
            <a:off x="10396390" y="5340362"/>
            <a:ext cx="1888498" cy="1642971"/>
          </a:xfrm>
          <a:prstGeom prst="rect">
            <a:avLst/>
          </a:prstGeom>
          <a:ln w="12700">
            <a:miter lim="400000"/>
          </a:ln>
        </p:spPr>
      </p:pic>
    </p:spTree>
    <p:extLst>
      <p:ext uri="{BB962C8B-B14F-4D97-AF65-F5344CB8AC3E}">
        <p14:creationId xmlns:p14="http://schemas.microsoft.com/office/powerpoint/2010/main" val="2465461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60724"/>
            <a:ext cx="12191998"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2225"/>
            <a:ext cx="8115300"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5262226"/>
            <a:ext cx="12196636"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6" y="5262224"/>
            <a:ext cx="4076697"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717D090-7948-433A-AED2-EA1A98E6F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291050" y="-40689"/>
            <a:ext cx="1594274" cy="12192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618C3E8-8260-4E23-8BA1-C2C3E80BE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3B37D75-44C2-B448-B7F1-DD533594DD02}"/>
              </a:ext>
            </a:extLst>
          </p:cNvPr>
          <p:cNvSpPr>
            <a:spLocks noGrp="1"/>
          </p:cNvSpPr>
          <p:nvPr>
            <p:ph idx="1"/>
          </p:nvPr>
        </p:nvSpPr>
        <p:spPr>
          <a:xfrm>
            <a:off x="650914" y="5755164"/>
            <a:ext cx="10515600" cy="580394"/>
          </a:xfrm>
        </p:spPr>
        <p:txBody>
          <a:bodyPr>
            <a:normAutofit/>
          </a:bodyPr>
          <a:lstStyle/>
          <a:p>
            <a:pPr marL="0" indent="0">
              <a:buNone/>
            </a:pPr>
            <a:r>
              <a:rPr lang="en-US" sz="2000" b="1" dirty="0">
                <a:solidFill>
                  <a:schemeClr val="bg1"/>
                </a:solidFill>
              </a:rPr>
              <a:t>SIX MONTHS into treatment</a:t>
            </a:r>
          </a:p>
        </p:txBody>
      </p:sp>
      <p:pic>
        <p:nvPicPr>
          <p:cNvPr id="19" name="officeArt object">
            <a:extLst>
              <a:ext uri="{FF2B5EF4-FFF2-40B4-BE49-F238E27FC236}">
                <a16:creationId xmlns:a16="http://schemas.microsoft.com/office/drawing/2014/main" id="{88F6D226-FCAB-CF48-8F1F-495D11CCAA51}"/>
              </a:ext>
            </a:extLst>
          </p:cNvPr>
          <p:cNvPicPr/>
          <p:nvPr/>
        </p:nvPicPr>
        <p:blipFill>
          <a:blip r:embed="rId2"/>
          <a:stretch>
            <a:fillRect/>
          </a:stretch>
        </p:blipFill>
        <p:spPr>
          <a:xfrm>
            <a:off x="8362294" y="-57826"/>
            <a:ext cx="3837520" cy="5310448"/>
          </a:xfrm>
          <a:prstGeom prst="rect">
            <a:avLst/>
          </a:prstGeom>
          <a:ln w="12700" cap="flat">
            <a:noFill/>
            <a:miter lim="400000"/>
          </a:ln>
          <a:effectLst/>
        </p:spPr>
      </p:pic>
      <p:pic>
        <p:nvPicPr>
          <p:cNvPr id="25" name="officeArt object">
            <a:extLst>
              <a:ext uri="{FF2B5EF4-FFF2-40B4-BE49-F238E27FC236}">
                <a16:creationId xmlns:a16="http://schemas.microsoft.com/office/drawing/2014/main" id="{E4ED50BA-BCFC-B347-A758-C94881024AB4}"/>
              </a:ext>
            </a:extLst>
          </p:cNvPr>
          <p:cNvPicPr/>
          <p:nvPr/>
        </p:nvPicPr>
        <p:blipFill>
          <a:blip r:embed="rId3"/>
          <a:stretch>
            <a:fillRect/>
          </a:stretch>
        </p:blipFill>
        <p:spPr>
          <a:xfrm>
            <a:off x="-660045" y="-75257"/>
            <a:ext cx="5187971" cy="5334481"/>
          </a:xfrm>
          <a:prstGeom prst="rect">
            <a:avLst/>
          </a:prstGeom>
          <a:ln w="12700" cap="flat">
            <a:noFill/>
            <a:miter lim="400000"/>
          </a:ln>
          <a:effectLst/>
        </p:spPr>
      </p:pic>
      <p:pic>
        <p:nvPicPr>
          <p:cNvPr id="27" name="officeArt object">
            <a:extLst>
              <a:ext uri="{FF2B5EF4-FFF2-40B4-BE49-F238E27FC236}">
                <a16:creationId xmlns:a16="http://schemas.microsoft.com/office/drawing/2014/main" id="{736227C7-A7ED-874A-B040-0E734FBB9F65}"/>
              </a:ext>
            </a:extLst>
          </p:cNvPr>
          <p:cNvPicPr/>
          <p:nvPr/>
        </p:nvPicPr>
        <p:blipFill>
          <a:blip r:embed="rId4"/>
          <a:stretch>
            <a:fillRect/>
          </a:stretch>
        </p:blipFill>
        <p:spPr>
          <a:xfrm>
            <a:off x="4527933" y="-52329"/>
            <a:ext cx="3834361" cy="5311554"/>
          </a:xfrm>
          <a:prstGeom prst="rect">
            <a:avLst/>
          </a:prstGeom>
          <a:ln w="12700" cap="flat">
            <a:noFill/>
            <a:miter lim="400000"/>
          </a:ln>
          <a:effectLst/>
        </p:spPr>
      </p:pic>
      <p:sp>
        <p:nvSpPr>
          <p:cNvPr id="4" name="Rectangle 3">
            <a:extLst>
              <a:ext uri="{FF2B5EF4-FFF2-40B4-BE49-F238E27FC236}">
                <a16:creationId xmlns:a16="http://schemas.microsoft.com/office/drawing/2014/main" id="{9FA9766D-BAD3-C942-B1CC-457F4F2F3D51}"/>
              </a:ext>
            </a:extLst>
          </p:cNvPr>
          <p:cNvSpPr/>
          <p:nvPr/>
        </p:nvSpPr>
        <p:spPr>
          <a:xfrm rot="2012025">
            <a:off x="609524" y="1284917"/>
            <a:ext cx="859316" cy="6641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7FC3C70-4057-5543-ABBA-F7B0C829C2C7}"/>
              </a:ext>
            </a:extLst>
          </p:cNvPr>
          <p:cNvSpPr/>
          <p:nvPr/>
        </p:nvSpPr>
        <p:spPr>
          <a:xfrm rot="1876000">
            <a:off x="1891971" y="1869883"/>
            <a:ext cx="1037463" cy="6862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E30EAB99-3BCA-994A-B4C9-82B0548AB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5" y="6445801"/>
            <a:ext cx="12192000" cy="445259"/>
          </a:xfrm>
          <a:prstGeom prst="rect">
            <a:avLst/>
          </a:prstGeom>
        </p:spPr>
      </p:pic>
      <p:pic>
        <p:nvPicPr>
          <p:cNvPr id="29" name="Content Placeholder 10" descr="Content Placeholder 10">
            <a:extLst>
              <a:ext uri="{FF2B5EF4-FFF2-40B4-BE49-F238E27FC236}">
                <a16:creationId xmlns:a16="http://schemas.microsoft.com/office/drawing/2014/main" id="{5A170000-169E-8744-A019-B40FBAE456CA}"/>
              </a:ext>
            </a:extLst>
          </p:cNvPr>
          <p:cNvPicPr>
            <a:picLocks noChangeAspect="1"/>
          </p:cNvPicPr>
          <p:nvPr/>
        </p:nvPicPr>
        <p:blipFill>
          <a:blip r:embed="rId6"/>
          <a:stretch>
            <a:fillRect/>
          </a:stretch>
        </p:blipFill>
        <p:spPr>
          <a:xfrm>
            <a:off x="10396390" y="5340362"/>
            <a:ext cx="1888498" cy="1642971"/>
          </a:xfrm>
          <a:prstGeom prst="rect">
            <a:avLst/>
          </a:prstGeom>
          <a:ln w="12700">
            <a:miter lim="400000"/>
          </a:ln>
        </p:spPr>
      </p:pic>
    </p:spTree>
    <p:extLst>
      <p:ext uri="{BB962C8B-B14F-4D97-AF65-F5344CB8AC3E}">
        <p14:creationId xmlns:p14="http://schemas.microsoft.com/office/powerpoint/2010/main" val="3093726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8173E-FB18-8B4E-A635-F277F0A773DC}"/>
              </a:ext>
            </a:extLst>
          </p:cNvPr>
          <p:cNvSpPr>
            <a:spLocks noGrp="1"/>
          </p:cNvSpPr>
          <p:nvPr>
            <p:ph type="title"/>
          </p:nvPr>
        </p:nvSpPr>
        <p:spPr>
          <a:xfrm>
            <a:off x="612648" y="1078992"/>
            <a:ext cx="6268770" cy="1536192"/>
          </a:xfrm>
        </p:spPr>
        <p:txBody>
          <a:bodyPr anchor="b">
            <a:normAutofit/>
          </a:bodyPr>
          <a:lstStyle/>
          <a:p>
            <a:r>
              <a:rPr lang="en-US" sz="5200" dirty="0"/>
              <a:t>Results</a:t>
            </a:r>
          </a:p>
        </p:txBody>
      </p:sp>
      <p:sp>
        <p:nvSpPr>
          <p:cNvPr id="11"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809210F-7CB4-2A4F-8C90-55F8A2FD34D8}"/>
              </a:ext>
            </a:extLst>
          </p:cNvPr>
          <p:cNvSpPr>
            <a:spLocks noGrp="1"/>
          </p:cNvSpPr>
          <p:nvPr>
            <p:ph idx="1"/>
          </p:nvPr>
        </p:nvSpPr>
        <p:spPr>
          <a:xfrm>
            <a:off x="615458" y="3355847"/>
            <a:ext cx="6268770" cy="3194039"/>
          </a:xfrm>
        </p:spPr>
        <p:txBody>
          <a:bodyPr>
            <a:normAutofit/>
          </a:bodyPr>
          <a:lstStyle/>
          <a:p>
            <a:pPr marL="0" indent="0">
              <a:lnSpc>
                <a:spcPct val="100000"/>
              </a:lnSpc>
              <a:buNone/>
            </a:pPr>
            <a:r>
              <a:rPr lang="en-US" sz="1700" dirty="0"/>
              <a:t>7 MONTHS AFTER WE STARTED: </a:t>
            </a:r>
          </a:p>
          <a:p>
            <a:pPr>
              <a:lnSpc>
                <a:spcPct val="100000"/>
              </a:lnSpc>
            </a:pPr>
            <a:r>
              <a:rPr lang="en-US" sz="1700" dirty="0"/>
              <a:t>Skin was better. But far from what we wanted to achieve. </a:t>
            </a:r>
          </a:p>
          <a:p>
            <a:pPr>
              <a:lnSpc>
                <a:spcPct val="100000"/>
              </a:lnSpc>
            </a:pPr>
            <a:r>
              <a:rPr lang="en-US" sz="1700" dirty="0"/>
              <a:t>Testing the </a:t>
            </a:r>
            <a:r>
              <a:rPr lang="en-US" sz="1700" dirty="0" err="1"/>
              <a:t>microbioma</a:t>
            </a:r>
            <a:r>
              <a:rPr lang="en-US" sz="1700" dirty="0"/>
              <a:t>. </a:t>
            </a:r>
          </a:p>
          <a:p>
            <a:pPr>
              <a:lnSpc>
                <a:spcPct val="100000"/>
              </a:lnSpc>
            </a:pPr>
            <a:r>
              <a:rPr lang="en-US" sz="1700" dirty="0"/>
              <a:t>In the first R of treatment (Removal of irritants in all forms) pathogenic microorganisms such as yeast, bacteria and parasites must be eradicated. We did a comprehensive stool analysis. </a:t>
            </a:r>
          </a:p>
          <a:p>
            <a:pPr>
              <a:lnSpc>
                <a:spcPct val="100000"/>
              </a:lnSpc>
            </a:pPr>
            <a:r>
              <a:rPr lang="en-US" sz="1700" dirty="0"/>
              <a:t>In the first R of the protocol all sorts of stress levels have to be eliminated (parental stress! The Secret Movie! Pay attention who you spend most tome with!!) All is energy! </a:t>
            </a:r>
          </a:p>
          <a:p>
            <a:pPr marL="0" indent="0">
              <a:buNone/>
            </a:pPr>
            <a:endParaRPr lang="en-US" sz="1700" dirty="0"/>
          </a:p>
        </p:txBody>
      </p:sp>
      <p:pic>
        <p:nvPicPr>
          <p:cNvPr id="4" name="Picture 3" descr="Text&#10;&#10;Description automatically generated">
            <a:extLst>
              <a:ext uri="{FF2B5EF4-FFF2-40B4-BE49-F238E27FC236}">
                <a16:creationId xmlns:a16="http://schemas.microsoft.com/office/drawing/2014/main" id="{F4C17ABC-5A4D-2540-85BB-378F89B83EC9}"/>
              </a:ext>
            </a:extLst>
          </p:cNvPr>
          <p:cNvPicPr>
            <a:picLocks noChangeAspect="1"/>
          </p:cNvPicPr>
          <p:nvPr/>
        </p:nvPicPr>
        <p:blipFill rotWithShape="1">
          <a:blip r:embed="rId2"/>
          <a:srcRect t="4158" r="1" b="1"/>
          <a:stretch/>
        </p:blipFill>
        <p:spPr>
          <a:xfrm>
            <a:off x="7684006" y="10"/>
            <a:ext cx="4507993" cy="6857990"/>
          </a:xfrm>
          <a:prstGeom prst="rect">
            <a:avLst/>
          </a:prstGeom>
        </p:spPr>
      </p:pic>
    </p:spTree>
    <p:extLst>
      <p:ext uri="{BB962C8B-B14F-4D97-AF65-F5344CB8AC3E}">
        <p14:creationId xmlns:p14="http://schemas.microsoft.com/office/powerpoint/2010/main" val="1626982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ED82FD-CEA1-8B42-A5DA-D9AE95E4A63A}"/>
              </a:ext>
            </a:extLst>
          </p:cNvPr>
          <p:cNvSpPr>
            <a:spLocks noGrp="1"/>
          </p:cNvSpPr>
          <p:nvPr>
            <p:ph type="title"/>
          </p:nvPr>
        </p:nvSpPr>
        <p:spPr>
          <a:xfrm>
            <a:off x="8740797" y="1122363"/>
            <a:ext cx="3084758" cy="2902882"/>
          </a:xfrm>
        </p:spPr>
        <p:txBody>
          <a:bodyPr vert="horz" lIns="91440" tIns="45720" rIns="91440" bIns="45720" rtlCol="0" anchor="b">
            <a:normAutofit/>
          </a:bodyPr>
          <a:lstStyle/>
          <a:p>
            <a:r>
              <a:rPr lang="en-US" sz="4000" kern="1200">
                <a:solidFill>
                  <a:schemeClr val="tx1"/>
                </a:solidFill>
                <a:latin typeface="+mj-lt"/>
                <a:ea typeface="+mj-ea"/>
                <a:cs typeface="+mj-cs"/>
              </a:rPr>
              <a:t>Testing </a:t>
            </a:r>
          </a:p>
        </p:txBody>
      </p:sp>
      <p:grpSp>
        <p:nvGrpSpPr>
          <p:cNvPr id="16" name="Group 15">
            <a:extLst>
              <a:ext uri="{FF2B5EF4-FFF2-40B4-BE49-F238E27FC236}">
                <a16:creationId xmlns:a16="http://schemas.microsoft.com/office/drawing/2014/main" id="{9A19A3F5-314C-46CC-8695-7C6BFCAC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17"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Chart, box and whisker chart&#10;&#10;Description automatically generated">
            <a:extLst>
              <a:ext uri="{FF2B5EF4-FFF2-40B4-BE49-F238E27FC236}">
                <a16:creationId xmlns:a16="http://schemas.microsoft.com/office/drawing/2014/main" id="{6BDDAF98-F4CF-3F43-A0BA-74DDA8EF1C30}"/>
              </a:ext>
            </a:extLst>
          </p:cNvPr>
          <p:cNvPicPr>
            <a:picLocks noChangeAspect="1"/>
          </p:cNvPicPr>
          <p:nvPr/>
        </p:nvPicPr>
        <p:blipFill rotWithShape="1">
          <a:blip r:embed="rId2"/>
          <a:srcRect r="6626" b="-3"/>
          <a:stretch/>
        </p:blipFill>
        <p:spPr>
          <a:xfrm>
            <a:off x="224949" y="576072"/>
            <a:ext cx="3919228" cy="5522976"/>
          </a:xfrm>
          <a:prstGeom prst="rect">
            <a:avLst/>
          </a:prstGeom>
        </p:spPr>
      </p:pic>
      <p:pic>
        <p:nvPicPr>
          <p:cNvPr id="5" name="Content Placeholder 4" descr="Timeline&#10;&#10;Description automatically generated">
            <a:extLst>
              <a:ext uri="{FF2B5EF4-FFF2-40B4-BE49-F238E27FC236}">
                <a16:creationId xmlns:a16="http://schemas.microsoft.com/office/drawing/2014/main" id="{3D6515DA-986F-F14D-B380-538142AE4D42}"/>
              </a:ext>
            </a:extLst>
          </p:cNvPr>
          <p:cNvPicPr>
            <a:picLocks noGrp="1" noChangeAspect="1"/>
          </p:cNvPicPr>
          <p:nvPr>
            <p:ph idx="1"/>
          </p:nvPr>
        </p:nvPicPr>
        <p:blipFill rotWithShape="1">
          <a:blip r:embed="rId3"/>
          <a:srcRect l="1371" r="6979" b="-3"/>
          <a:stretch/>
        </p:blipFill>
        <p:spPr>
          <a:xfrm>
            <a:off x="4346544" y="576072"/>
            <a:ext cx="3922776" cy="5522976"/>
          </a:xfrm>
          <a:prstGeom prst="rect">
            <a:avLst/>
          </a:prstGeom>
        </p:spPr>
      </p:pic>
      <p:sp>
        <p:nvSpPr>
          <p:cNvPr id="38" name="Rectangle 37">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932E587-50EB-5F4C-9E21-440D72534319}"/>
              </a:ext>
            </a:extLst>
          </p:cNvPr>
          <p:cNvSpPr/>
          <p:nvPr/>
        </p:nvSpPr>
        <p:spPr>
          <a:xfrm>
            <a:off x="4681330" y="1411357"/>
            <a:ext cx="327992" cy="1987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C62108-1AE6-9648-A3D9-C3FF92CCAD50}"/>
              </a:ext>
            </a:extLst>
          </p:cNvPr>
          <p:cNvSpPr/>
          <p:nvPr/>
        </p:nvSpPr>
        <p:spPr>
          <a:xfrm>
            <a:off x="586409" y="685800"/>
            <a:ext cx="526774" cy="731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ED4FA26F-2236-A345-89A7-B1410272C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spTree>
    <p:extLst>
      <p:ext uri="{BB962C8B-B14F-4D97-AF65-F5344CB8AC3E}">
        <p14:creationId xmlns:p14="http://schemas.microsoft.com/office/powerpoint/2010/main" val="2804810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ED82FD-CEA1-8B42-A5DA-D9AE95E4A63A}"/>
              </a:ext>
            </a:extLst>
          </p:cNvPr>
          <p:cNvSpPr>
            <a:spLocks noGrp="1"/>
          </p:cNvSpPr>
          <p:nvPr>
            <p:ph type="title"/>
          </p:nvPr>
        </p:nvSpPr>
        <p:spPr>
          <a:xfrm>
            <a:off x="8740797" y="1122363"/>
            <a:ext cx="3084758" cy="2902882"/>
          </a:xfrm>
        </p:spPr>
        <p:txBody>
          <a:bodyPr vert="horz" lIns="91440" tIns="45720" rIns="91440" bIns="45720" rtlCol="0" anchor="b">
            <a:normAutofit/>
          </a:bodyPr>
          <a:lstStyle/>
          <a:p>
            <a:r>
              <a:rPr lang="en-US" sz="4000" kern="1200">
                <a:solidFill>
                  <a:schemeClr val="tx1"/>
                </a:solidFill>
                <a:latin typeface="+mj-lt"/>
                <a:ea typeface="+mj-ea"/>
                <a:cs typeface="+mj-cs"/>
              </a:rPr>
              <a:t>Testing </a:t>
            </a:r>
          </a:p>
        </p:txBody>
      </p:sp>
      <p:grpSp>
        <p:nvGrpSpPr>
          <p:cNvPr id="16" name="Group 15">
            <a:extLst>
              <a:ext uri="{FF2B5EF4-FFF2-40B4-BE49-F238E27FC236}">
                <a16:creationId xmlns:a16="http://schemas.microsoft.com/office/drawing/2014/main" id="{9A19A3F5-314C-46CC-8695-7C6BFCAC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17"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932E587-50EB-5F4C-9E21-440D72534319}"/>
              </a:ext>
            </a:extLst>
          </p:cNvPr>
          <p:cNvSpPr/>
          <p:nvPr/>
        </p:nvSpPr>
        <p:spPr>
          <a:xfrm>
            <a:off x="4681330" y="1411357"/>
            <a:ext cx="327992" cy="1987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C62108-1AE6-9648-A3D9-C3FF92CCAD50}"/>
              </a:ext>
            </a:extLst>
          </p:cNvPr>
          <p:cNvSpPr/>
          <p:nvPr/>
        </p:nvSpPr>
        <p:spPr>
          <a:xfrm>
            <a:off x="586409" y="685800"/>
            <a:ext cx="526774" cy="731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Content Placeholder 9" descr="A picture containing graphical user interface&#10;&#10;Description automatically generated">
            <a:extLst>
              <a:ext uri="{FF2B5EF4-FFF2-40B4-BE49-F238E27FC236}">
                <a16:creationId xmlns:a16="http://schemas.microsoft.com/office/drawing/2014/main" id="{52D758CF-0B8B-114C-AB6C-328ABB0052F1}"/>
              </a:ext>
            </a:extLst>
          </p:cNvPr>
          <p:cNvPicPr>
            <a:picLocks noGrp="1" noChangeAspect="1"/>
          </p:cNvPicPr>
          <p:nvPr>
            <p:ph idx="1"/>
          </p:nvPr>
        </p:nvPicPr>
        <p:blipFill>
          <a:blip r:embed="rId2"/>
          <a:stretch>
            <a:fillRect/>
          </a:stretch>
        </p:blipFill>
        <p:spPr>
          <a:xfrm>
            <a:off x="454042" y="398134"/>
            <a:ext cx="3863891" cy="5510931"/>
          </a:xfrm>
        </p:spPr>
      </p:pic>
      <p:pic>
        <p:nvPicPr>
          <p:cNvPr id="13" name="Picture 12" descr="Graphical user interface&#10;&#10;Description automatically generated with medium confidence">
            <a:extLst>
              <a:ext uri="{FF2B5EF4-FFF2-40B4-BE49-F238E27FC236}">
                <a16:creationId xmlns:a16="http://schemas.microsoft.com/office/drawing/2014/main" id="{21516D59-7BB9-184D-95FE-DA6EE853251A}"/>
              </a:ext>
            </a:extLst>
          </p:cNvPr>
          <p:cNvPicPr>
            <a:picLocks noChangeAspect="1"/>
          </p:cNvPicPr>
          <p:nvPr/>
        </p:nvPicPr>
        <p:blipFill>
          <a:blip r:embed="rId3"/>
          <a:stretch>
            <a:fillRect/>
          </a:stretch>
        </p:blipFill>
        <p:spPr>
          <a:xfrm>
            <a:off x="4450300" y="398134"/>
            <a:ext cx="4092158" cy="5326805"/>
          </a:xfrm>
          <a:prstGeom prst="rect">
            <a:avLst/>
          </a:prstGeom>
        </p:spPr>
      </p:pic>
      <p:sp>
        <p:nvSpPr>
          <p:cNvPr id="37" name="Rectangle 36">
            <a:extLst>
              <a:ext uri="{FF2B5EF4-FFF2-40B4-BE49-F238E27FC236}">
                <a16:creationId xmlns:a16="http://schemas.microsoft.com/office/drawing/2014/main" id="{373609E3-E059-2645-B8F6-D4CB034031FB}"/>
              </a:ext>
            </a:extLst>
          </p:cNvPr>
          <p:cNvSpPr/>
          <p:nvPr/>
        </p:nvSpPr>
        <p:spPr>
          <a:xfrm>
            <a:off x="745435" y="526774"/>
            <a:ext cx="546652" cy="795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6CAE1B5-5CF2-B84A-BF29-07BEEFA517C3}"/>
              </a:ext>
            </a:extLst>
          </p:cNvPr>
          <p:cNvSpPr/>
          <p:nvPr/>
        </p:nvSpPr>
        <p:spPr>
          <a:xfrm>
            <a:off x="4815509" y="526773"/>
            <a:ext cx="546652" cy="795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AD0FF226-7690-174A-AE79-A544930969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spTree>
    <p:extLst>
      <p:ext uri="{BB962C8B-B14F-4D97-AF65-F5344CB8AC3E}">
        <p14:creationId xmlns:p14="http://schemas.microsoft.com/office/powerpoint/2010/main" val="3205213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ED82FD-CEA1-8B42-A5DA-D9AE95E4A63A}"/>
              </a:ext>
            </a:extLst>
          </p:cNvPr>
          <p:cNvSpPr>
            <a:spLocks noGrp="1"/>
          </p:cNvSpPr>
          <p:nvPr>
            <p:ph type="title"/>
          </p:nvPr>
        </p:nvSpPr>
        <p:spPr>
          <a:xfrm>
            <a:off x="8740797" y="1122363"/>
            <a:ext cx="3084758" cy="2902882"/>
          </a:xfrm>
        </p:spPr>
        <p:txBody>
          <a:bodyPr vert="horz" lIns="91440" tIns="45720" rIns="91440" bIns="45720" rtlCol="0" anchor="b">
            <a:normAutofit/>
          </a:bodyPr>
          <a:lstStyle/>
          <a:p>
            <a:r>
              <a:rPr lang="en-US" sz="4000" kern="1200">
                <a:solidFill>
                  <a:schemeClr val="tx1"/>
                </a:solidFill>
                <a:latin typeface="+mj-lt"/>
                <a:ea typeface="+mj-ea"/>
                <a:cs typeface="+mj-cs"/>
              </a:rPr>
              <a:t>Testing </a:t>
            </a:r>
          </a:p>
        </p:txBody>
      </p:sp>
      <p:grpSp>
        <p:nvGrpSpPr>
          <p:cNvPr id="16" name="Group 15">
            <a:extLst>
              <a:ext uri="{FF2B5EF4-FFF2-40B4-BE49-F238E27FC236}">
                <a16:creationId xmlns:a16="http://schemas.microsoft.com/office/drawing/2014/main" id="{9A19A3F5-314C-46CC-8695-7C6BFCAC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17"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932E587-50EB-5F4C-9E21-440D72534319}"/>
              </a:ext>
            </a:extLst>
          </p:cNvPr>
          <p:cNvSpPr/>
          <p:nvPr/>
        </p:nvSpPr>
        <p:spPr>
          <a:xfrm>
            <a:off x="4681330" y="1411357"/>
            <a:ext cx="327992" cy="1987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C62108-1AE6-9648-A3D9-C3FF92CCAD50}"/>
              </a:ext>
            </a:extLst>
          </p:cNvPr>
          <p:cNvSpPr/>
          <p:nvPr/>
        </p:nvSpPr>
        <p:spPr>
          <a:xfrm>
            <a:off x="586409" y="685800"/>
            <a:ext cx="526774" cy="731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AD0FF226-7690-174A-AE79-A54493096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sp>
        <p:nvSpPr>
          <p:cNvPr id="4" name="Content Placeholder 3">
            <a:extLst>
              <a:ext uri="{FF2B5EF4-FFF2-40B4-BE49-F238E27FC236}">
                <a16:creationId xmlns:a16="http://schemas.microsoft.com/office/drawing/2014/main" id="{05A4BF34-232F-2B46-B215-8B2623E711A5}"/>
              </a:ext>
            </a:extLst>
          </p:cNvPr>
          <p:cNvSpPr>
            <a:spLocks noGrp="1"/>
          </p:cNvSpPr>
          <p:nvPr>
            <p:ph idx="1"/>
          </p:nvPr>
        </p:nvSpPr>
        <p:spPr/>
        <p:txBody>
          <a:bodyPr/>
          <a:lstStyle/>
          <a:p>
            <a:endParaRPr lang="en-US" dirty="0"/>
          </a:p>
        </p:txBody>
      </p:sp>
      <p:pic>
        <p:nvPicPr>
          <p:cNvPr id="41" name="Picture 40" descr="Graphical user interface, table&#10;&#10;Description automatically generated">
            <a:extLst>
              <a:ext uri="{FF2B5EF4-FFF2-40B4-BE49-F238E27FC236}">
                <a16:creationId xmlns:a16="http://schemas.microsoft.com/office/drawing/2014/main" id="{19967D21-A328-3647-8CC4-981099E5D924}"/>
              </a:ext>
            </a:extLst>
          </p:cNvPr>
          <p:cNvPicPr>
            <a:picLocks noChangeAspect="1"/>
          </p:cNvPicPr>
          <p:nvPr/>
        </p:nvPicPr>
        <p:blipFill>
          <a:blip r:embed="rId3"/>
          <a:stretch>
            <a:fillRect/>
          </a:stretch>
        </p:blipFill>
        <p:spPr>
          <a:xfrm>
            <a:off x="266303" y="528896"/>
            <a:ext cx="4118869" cy="5325793"/>
          </a:xfrm>
          <a:prstGeom prst="rect">
            <a:avLst/>
          </a:prstGeom>
        </p:spPr>
      </p:pic>
      <p:pic>
        <p:nvPicPr>
          <p:cNvPr id="42" name="Content Placeholder 4" descr="Graphical user interface, table&#10;&#10;Description automatically generated">
            <a:extLst>
              <a:ext uri="{FF2B5EF4-FFF2-40B4-BE49-F238E27FC236}">
                <a16:creationId xmlns:a16="http://schemas.microsoft.com/office/drawing/2014/main" id="{35FD5F8B-9719-754F-9F6B-310F4DF1AB70}"/>
              </a:ext>
            </a:extLst>
          </p:cNvPr>
          <p:cNvPicPr>
            <a:picLocks noChangeAspect="1"/>
          </p:cNvPicPr>
          <p:nvPr/>
        </p:nvPicPr>
        <p:blipFill>
          <a:blip r:embed="rId4"/>
          <a:stretch>
            <a:fillRect/>
          </a:stretch>
        </p:blipFill>
        <p:spPr>
          <a:xfrm>
            <a:off x="4551119" y="514528"/>
            <a:ext cx="4118869" cy="5354530"/>
          </a:xfrm>
          <a:prstGeom prst="rect">
            <a:avLst/>
          </a:prstGeom>
        </p:spPr>
      </p:pic>
      <p:sp>
        <p:nvSpPr>
          <p:cNvPr id="5" name="Rectangle 4">
            <a:extLst>
              <a:ext uri="{FF2B5EF4-FFF2-40B4-BE49-F238E27FC236}">
                <a16:creationId xmlns:a16="http://schemas.microsoft.com/office/drawing/2014/main" id="{450FFB39-6926-994C-A8E8-D0C0F5B45EBC}"/>
              </a:ext>
            </a:extLst>
          </p:cNvPr>
          <p:cNvSpPr/>
          <p:nvPr/>
        </p:nvSpPr>
        <p:spPr>
          <a:xfrm>
            <a:off x="599809" y="675672"/>
            <a:ext cx="596348"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BB05958-4831-8D4D-A95A-0EA9F4CDB8B0}"/>
              </a:ext>
            </a:extLst>
          </p:cNvPr>
          <p:cNvSpPr/>
          <p:nvPr/>
        </p:nvSpPr>
        <p:spPr>
          <a:xfrm>
            <a:off x="4845326" y="662940"/>
            <a:ext cx="596348"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6887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ED82FD-CEA1-8B42-A5DA-D9AE95E4A63A}"/>
              </a:ext>
            </a:extLst>
          </p:cNvPr>
          <p:cNvSpPr>
            <a:spLocks noGrp="1"/>
          </p:cNvSpPr>
          <p:nvPr>
            <p:ph type="title"/>
          </p:nvPr>
        </p:nvSpPr>
        <p:spPr>
          <a:xfrm>
            <a:off x="8740797" y="1122363"/>
            <a:ext cx="3084758" cy="2902882"/>
          </a:xfrm>
        </p:spPr>
        <p:txBody>
          <a:bodyPr vert="horz" lIns="91440" tIns="45720" rIns="91440" bIns="45720" rtlCol="0" anchor="b">
            <a:normAutofit/>
          </a:bodyPr>
          <a:lstStyle/>
          <a:p>
            <a:r>
              <a:rPr lang="en-US" sz="4000" kern="1200">
                <a:solidFill>
                  <a:schemeClr val="tx1"/>
                </a:solidFill>
                <a:latin typeface="+mj-lt"/>
                <a:ea typeface="+mj-ea"/>
                <a:cs typeface="+mj-cs"/>
              </a:rPr>
              <a:t>Testing </a:t>
            </a:r>
          </a:p>
        </p:txBody>
      </p:sp>
      <p:grpSp>
        <p:nvGrpSpPr>
          <p:cNvPr id="16" name="Group 15">
            <a:extLst>
              <a:ext uri="{FF2B5EF4-FFF2-40B4-BE49-F238E27FC236}">
                <a16:creationId xmlns:a16="http://schemas.microsoft.com/office/drawing/2014/main" id="{9A19A3F5-314C-46CC-8695-7C6BFCAC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17"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AD0FF226-7690-174A-AE79-A54493096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pic>
        <p:nvPicPr>
          <p:cNvPr id="6" name="Content Placeholder 5" descr="Table&#10;&#10;Description automatically generated">
            <a:extLst>
              <a:ext uri="{FF2B5EF4-FFF2-40B4-BE49-F238E27FC236}">
                <a16:creationId xmlns:a16="http://schemas.microsoft.com/office/drawing/2014/main" id="{A65C71BC-EDBA-2E41-8AA3-DFC85289BF60}"/>
              </a:ext>
            </a:extLst>
          </p:cNvPr>
          <p:cNvPicPr>
            <a:picLocks noGrp="1" noChangeAspect="1"/>
          </p:cNvPicPr>
          <p:nvPr>
            <p:ph idx="1"/>
          </p:nvPr>
        </p:nvPicPr>
        <p:blipFill>
          <a:blip r:embed="rId3"/>
          <a:stretch>
            <a:fillRect/>
          </a:stretch>
        </p:blipFill>
        <p:spPr>
          <a:xfrm>
            <a:off x="305061" y="374606"/>
            <a:ext cx="4007977" cy="5404792"/>
          </a:xfrm>
        </p:spPr>
      </p:pic>
      <p:pic>
        <p:nvPicPr>
          <p:cNvPr id="10" name="Picture 9" descr="Graphical user interface, application&#10;&#10;Description automatically generated">
            <a:extLst>
              <a:ext uri="{FF2B5EF4-FFF2-40B4-BE49-F238E27FC236}">
                <a16:creationId xmlns:a16="http://schemas.microsoft.com/office/drawing/2014/main" id="{F003F323-90F3-F440-AF8F-E980E75FE502}"/>
              </a:ext>
            </a:extLst>
          </p:cNvPr>
          <p:cNvPicPr>
            <a:picLocks noChangeAspect="1"/>
          </p:cNvPicPr>
          <p:nvPr/>
        </p:nvPicPr>
        <p:blipFill>
          <a:blip r:embed="rId4"/>
          <a:stretch>
            <a:fillRect/>
          </a:stretch>
        </p:blipFill>
        <p:spPr>
          <a:xfrm>
            <a:off x="4537507" y="374604"/>
            <a:ext cx="4155541" cy="5404793"/>
          </a:xfrm>
          <a:prstGeom prst="rect">
            <a:avLst/>
          </a:prstGeom>
        </p:spPr>
      </p:pic>
      <p:sp>
        <p:nvSpPr>
          <p:cNvPr id="11" name="Rectangle 10">
            <a:extLst>
              <a:ext uri="{FF2B5EF4-FFF2-40B4-BE49-F238E27FC236}">
                <a16:creationId xmlns:a16="http://schemas.microsoft.com/office/drawing/2014/main" id="{77D6E718-EE4C-6447-A8EA-F8F0BF59776A}"/>
              </a:ext>
            </a:extLst>
          </p:cNvPr>
          <p:cNvSpPr/>
          <p:nvPr/>
        </p:nvSpPr>
        <p:spPr>
          <a:xfrm>
            <a:off x="638978" y="506776"/>
            <a:ext cx="528810" cy="991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17A98CC-D3B2-B24A-9C24-8FCBE9B5FE55}"/>
              </a:ext>
            </a:extLst>
          </p:cNvPr>
          <p:cNvSpPr/>
          <p:nvPr/>
        </p:nvSpPr>
        <p:spPr>
          <a:xfrm>
            <a:off x="4935995" y="549015"/>
            <a:ext cx="528810" cy="991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435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E138D9B-49D1-D74E-BE2D-A616107819E7}"/>
              </a:ext>
            </a:extLst>
          </p:cNvPr>
          <p:cNvPicPr>
            <a:picLocks noChangeAspect="1"/>
          </p:cNvPicPr>
          <p:nvPr/>
        </p:nvPicPr>
        <p:blipFill rotWithShape="1">
          <a:blip r:embed="rId3">
            <a:alphaModFix amt="40000"/>
          </a:blip>
          <a:srcRect t="18356" r="-2" b="24888"/>
          <a:stretch/>
        </p:blipFill>
        <p:spPr>
          <a:xfrm>
            <a:off x="3132161" y="2042"/>
            <a:ext cx="9059839" cy="6855958"/>
          </a:xfrm>
          <a:prstGeom prst="rect">
            <a:avLst/>
          </a:prstGeom>
        </p:spPr>
      </p:pic>
      <p:sp>
        <p:nvSpPr>
          <p:cNvPr id="2" name="Title 1">
            <a:extLst>
              <a:ext uri="{FF2B5EF4-FFF2-40B4-BE49-F238E27FC236}">
                <a16:creationId xmlns:a16="http://schemas.microsoft.com/office/drawing/2014/main" id="{CC8D19F1-3971-394F-B598-BB3703CB9F82}"/>
              </a:ext>
            </a:extLst>
          </p:cNvPr>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a:latin typeface="+mj-lt"/>
                <a:ea typeface="+mj-ea"/>
                <a:cs typeface="+mj-cs"/>
              </a:rPr>
              <a:t>Dr. Dori Naerbo, Ph.D. </a:t>
            </a:r>
          </a:p>
        </p:txBody>
      </p:sp>
      <p:sp>
        <p:nvSpPr>
          <p:cNvPr id="73" name="Freeform: Shape 72">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a:extLst>
              <a:ext uri="{FF2B5EF4-FFF2-40B4-BE49-F238E27FC236}">
                <a16:creationId xmlns:a16="http://schemas.microsoft.com/office/drawing/2014/main" id="{68D2B5A2-F84C-CC4D-8102-FF2E72C1248E}"/>
              </a:ext>
            </a:extLst>
          </p:cNvPr>
          <p:cNvPicPr>
            <a:picLocks noChangeAspect="1" noChangeArrowheads="1"/>
          </p:cNvPicPr>
          <p:nvPr/>
        </p:nvPicPr>
        <p:blipFill rotWithShape="1">
          <a:blip r:embed="rId4"/>
          <a:srcRect l="32099" r="18348" b="-1"/>
          <a:stretch/>
        </p:blipFill>
        <p:spPr bwMode="auto">
          <a:xfrm>
            <a:off x="0" y="3"/>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991FD23B-2EDB-004D-B65F-3D531EE1F9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06988" y="-127322"/>
            <a:ext cx="2038990" cy="1773896"/>
          </a:xfrm>
          <a:prstGeom prst="rect">
            <a:avLst/>
          </a:prstGeom>
        </p:spPr>
      </p:pic>
    </p:spTree>
    <p:extLst>
      <p:ext uri="{BB962C8B-B14F-4D97-AF65-F5344CB8AC3E}">
        <p14:creationId xmlns:p14="http://schemas.microsoft.com/office/powerpoint/2010/main" val="21656881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ED82FD-CEA1-8B42-A5DA-D9AE95E4A63A}"/>
              </a:ext>
            </a:extLst>
          </p:cNvPr>
          <p:cNvSpPr>
            <a:spLocks noGrp="1"/>
          </p:cNvSpPr>
          <p:nvPr>
            <p:ph type="title"/>
          </p:nvPr>
        </p:nvSpPr>
        <p:spPr>
          <a:xfrm>
            <a:off x="8740797" y="1122363"/>
            <a:ext cx="3084758" cy="2902882"/>
          </a:xfrm>
        </p:spPr>
        <p:txBody>
          <a:bodyPr vert="horz" lIns="91440" tIns="45720" rIns="91440" bIns="45720" rtlCol="0" anchor="b">
            <a:normAutofit/>
          </a:bodyPr>
          <a:lstStyle/>
          <a:p>
            <a:r>
              <a:rPr lang="en-US" sz="4000" kern="1200">
                <a:solidFill>
                  <a:schemeClr val="tx1"/>
                </a:solidFill>
                <a:latin typeface="+mj-lt"/>
                <a:ea typeface="+mj-ea"/>
                <a:cs typeface="+mj-cs"/>
              </a:rPr>
              <a:t>Testing </a:t>
            </a:r>
          </a:p>
        </p:txBody>
      </p:sp>
      <p:grpSp>
        <p:nvGrpSpPr>
          <p:cNvPr id="16" name="Group 15">
            <a:extLst>
              <a:ext uri="{FF2B5EF4-FFF2-40B4-BE49-F238E27FC236}">
                <a16:creationId xmlns:a16="http://schemas.microsoft.com/office/drawing/2014/main" id="{9A19A3F5-314C-46CC-8695-7C6BFCAC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17"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AD0FF226-7690-174A-AE79-A54493096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pic>
        <p:nvPicPr>
          <p:cNvPr id="7" name="Content Placeholder 6" descr="Graphical user interface, application, table&#10;&#10;Description automatically generated with medium confidence">
            <a:extLst>
              <a:ext uri="{FF2B5EF4-FFF2-40B4-BE49-F238E27FC236}">
                <a16:creationId xmlns:a16="http://schemas.microsoft.com/office/drawing/2014/main" id="{453765D1-6185-8841-B503-89CE06F1B6AB}"/>
              </a:ext>
            </a:extLst>
          </p:cNvPr>
          <p:cNvPicPr>
            <a:picLocks noGrp="1" noChangeAspect="1"/>
          </p:cNvPicPr>
          <p:nvPr>
            <p:ph idx="1"/>
          </p:nvPr>
        </p:nvPicPr>
        <p:blipFill>
          <a:blip r:embed="rId3"/>
          <a:stretch>
            <a:fillRect/>
          </a:stretch>
        </p:blipFill>
        <p:spPr>
          <a:xfrm>
            <a:off x="238937" y="558686"/>
            <a:ext cx="4048860" cy="5269238"/>
          </a:xfrm>
        </p:spPr>
      </p:pic>
      <p:pic>
        <p:nvPicPr>
          <p:cNvPr id="9" name="Picture 8" descr="Graphical user interface, application&#10;&#10;Description automatically generated">
            <a:extLst>
              <a:ext uri="{FF2B5EF4-FFF2-40B4-BE49-F238E27FC236}">
                <a16:creationId xmlns:a16="http://schemas.microsoft.com/office/drawing/2014/main" id="{462CF4BE-0676-A347-9144-78C7875FFDA7}"/>
              </a:ext>
            </a:extLst>
          </p:cNvPr>
          <p:cNvPicPr>
            <a:picLocks noChangeAspect="1"/>
          </p:cNvPicPr>
          <p:nvPr/>
        </p:nvPicPr>
        <p:blipFill>
          <a:blip r:embed="rId4"/>
          <a:stretch>
            <a:fillRect/>
          </a:stretch>
        </p:blipFill>
        <p:spPr>
          <a:xfrm>
            <a:off x="4462979" y="558686"/>
            <a:ext cx="4102636" cy="5323203"/>
          </a:xfrm>
          <a:prstGeom prst="rect">
            <a:avLst/>
          </a:prstGeom>
        </p:spPr>
      </p:pic>
      <p:sp>
        <p:nvSpPr>
          <p:cNvPr id="13" name="Rectangle 12">
            <a:extLst>
              <a:ext uri="{FF2B5EF4-FFF2-40B4-BE49-F238E27FC236}">
                <a16:creationId xmlns:a16="http://schemas.microsoft.com/office/drawing/2014/main" id="{AA7CE984-2F86-654D-A55D-7AA631D227C3}"/>
              </a:ext>
            </a:extLst>
          </p:cNvPr>
          <p:cNvSpPr/>
          <p:nvPr/>
        </p:nvSpPr>
        <p:spPr>
          <a:xfrm>
            <a:off x="539827" y="694063"/>
            <a:ext cx="594910" cy="5508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A4546AA-B82C-F148-A3D0-1D32449A1993}"/>
              </a:ext>
            </a:extLst>
          </p:cNvPr>
          <p:cNvSpPr/>
          <p:nvPr/>
        </p:nvSpPr>
        <p:spPr>
          <a:xfrm>
            <a:off x="4807027" y="694063"/>
            <a:ext cx="594910" cy="5508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257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ED82FD-CEA1-8B42-A5DA-D9AE95E4A63A}"/>
              </a:ext>
            </a:extLst>
          </p:cNvPr>
          <p:cNvSpPr>
            <a:spLocks noGrp="1"/>
          </p:cNvSpPr>
          <p:nvPr>
            <p:ph type="title"/>
          </p:nvPr>
        </p:nvSpPr>
        <p:spPr>
          <a:xfrm>
            <a:off x="8740797" y="1122363"/>
            <a:ext cx="3084758" cy="2902882"/>
          </a:xfrm>
        </p:spPr>
        <p:txBody>
          <a:bodyPr vert="horz" lIns="91440" tIns="45720" rIns="91440" bIns="45720" rtlCol="0" anchor="b">
            <a:normAutofit/>
          </a:bodyPr>
          <a:lstStyle/>
          <a:p>
            <a:r>
              <a:rPr lang="en-US" sz="4000" kern="1200">
                <a:solidFill>
                  <a:schemeClr val="tx1"/>
                </a:solidFill>
                <a:latin typeface="+mj-lt"/>
                <a:ea typeface="+mj-ea"/>
                <a:cs typeface="+mj-cs"/>
              </a:rPr>
              <a:t>Testing </a:t>
            </a:r>
          </a:p>
        </p:txBody>
      </p:sp>
      <p:grpSp>
        <p:nvGrpSpPr>
          <p:cNvPr id="16" name="Group 15">
            <a:extLst>
              <a:ext uri="{FF2B5EF4-FFF2-40B4-BE49-F238E27FC236}">
                <a16:creationId xmlns:a16="http://schemas.microsoft.com/office/drawing/2014/main" id="{9A19A3F5-314C-46CC-8695-7C6BFCAC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17"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AD0FF226-7690-174A-AE79-A54493096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pic>
        <p:nvPicPr>
          <p:cNvPr id="6" name="Content Placeholder 5" descr="Word&#10;&#10;Description automatically generated with medium confidence">
            <a:extLst>
              <a:ext uri="{FF2B5EF4-FFF2-40B4-BE49-F238E27FC236}">
                <a16:creationId xmlns:a16="http://schemas.microsoft.com/office/drawing/2014/main" id="{CC4446B6-71A0-5F4D-B4C5-56D5260F1A3D}"/>
              </a:ext>
            </a:extLst>
          </p:cNvPr>
          <p:cNvPicPr>
            <a:picLocks noGrp="1" noChangeAspect="1"/>
          </p:cNvPicPr>
          <p:nvPr>
            <p:ph idx="1"/>
          </p:nvPr>
        </p:nvPicPr>
        <p:blipFill>
          <a:blip r:embed="rId3"/>
          <a:stretch>
            <a:fillRect/>
          </a:stretch>
        </p:blipFill>
        <p:spPr>
          <a:xfrm>
            <a:off x="366445" y="398150"/>
            <a:ext cx="3996235" cy="5539942"/>
          </a:xfrm>
        </p:spPr>
      </p:pic>
      <p:pic>
        <p:nvPicPr>
          <p:cNvPr id="10" name="Picture 9" descr="A picture containing Word&#10;&#10;Description automatically generated">
            <a:extLst>
              <a:ext uri="{FF2B5EF4-FFF2-40B4-BE49-F238E27FC236}">
                <a16:creationId xmlns:a16="http://schemas.microsoft.com/office/drawing/2014/main" id="{69BBDE66-AF5B-D247-B195-563379131786}"/>
              </a:ext>
            </a:extLst>
          </p:cNvPr>
          <p:cNvPicPr>
            <a:picLocks noChangeAspect="1"/>
          </p:cNvPicPr>
          <p:nvPr/>
        </p:nvPicPr>
        <p:blipFill>
          <a:blip r:embed="rId4"/>
          <a:stretch>
            <a:fillRect/>
          </a:stretch>
        </p:blipFill>
        <p:spPr>
          <a:xfrm>
            <a:off x="4481855" y="398150"/>
            <a:ext cx="4255894" cy="5539942"/>
          </a:xfrm>
          <a:prstGeom prst="rect">
            <a:avLst/>
          </a:prstGeom>
        </p:spPr>
      </p:pic>
      <p:sp>
        <p:nvSpPr>
          <p:cNvPr id="11" name="Rectangle 10">
            <a:extLst>
              <a:ext uri="{FF2B5EF4-FFF2-40B4-BE49-F238E27FC236}">
                <a16:creationId xmlns:a16="http://schemas.microsoft.com/office/drawing/2014/main" id="{FC58EBFD-E8D0-E343-BD68-98FC38327D85}"/>
              </a:ext>
            </a:extLst>
          </p:cNvPr>
          <p:cNvSpPr/>
          <p:nvPr/>
        </p:nvSpPr>
        <p:spPr>
          <a:xfrm>
            <a:off x="705080" y="495759"/>
            <a:ext cx="550843" cy="1101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3558F26-E1A4-E649-A821-CFA03CF76076}"/>
              </a:ext>
            </a:extLst>
          </p:cNvPr>
          <p:cNvSpPr/>
          <p:nvPr/>
        </p:nvSpPr>
        <p:spPr>
          <a:xfrm>
            <a:off x="4843072" y="523435"/>
            <a:ext cx="550843" cy="1101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5081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ED82FD-CEA1-8B42-A5DA-D9AE95E4A63A}"/>
              </a:ext>
            </a:extLst>
          </p:cNvPr>
          <p:cNvSpPr>
            <a:spLocks noGrp="1"/>
          </p:cNvSpPr>
          <p:nvPr>
            <p:ph type="title"/>
          </p:nvPr>
        </p:nvSpPr>
        <p:spPr>
          <a:xfrm>
            <a:off x="8740797" y="1122363"/>
            <a:ext cx="3084758" cy="2902882"/>
          </a:xfrm>
        </p:spPr>
        <p:txBody>
          <a:bodyPr vert="horz" lIns="91440" tIns="45720" rIns="91440" bIns="45720" rtlCol="0" anchor="b">
            <a:normAutofit/>
          </a:bodyPr>
          <a:lstStyle/>
          <a:p>
            <a:r>
              <a:rPr lang="en-US" sz="4000" kern="1200">
                <a:solidFill>
                  <a:schemeClr val="tx1"/>
                </a:solidFill>
                <a:latin typeface="+mj-lt"/>
                <a:ea typeface="+mj-ea"/>
                <a:cs typeface="+mj-cs"/>
              </a:rPr>
              <a:t>Testing </a:t>
            </a:r>
          </a:p>
        </p:txBody>
      </p:sp>
      <p:grpSp>
        <p:nvGrpSpPr>
          <p:cNvPr id="16" name="Group 15">
            <a:extLst>
              <a:ext uri="{FF2B5EF4-FFF2-40B4-BE49-F238E27FC236}">
                <a16:creationId xmlns:a16="http://schemas.microsoft.com/office/drawing/2014/main" id="{9A19A3F5-314C-46CC-8695-7C6BFCAC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17"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AD0FF226-7690-174A-AE79-A54493096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pic>
        <p:nvPicPr>
          <p:cNvPr id="7" name="Content Placeholder 6" descr="Table&#10;&#10;Description automatically generated">
            <a:extLst>
              <a:ext uri="{FF2B5EF4-FFF2-40B4-BE49-F238E27FC236}">
                <a16:creationId xmlns:a16="http://schemas.microsoft.com/office/drawing/2014/main" id="{9C624464-08F1-2B4D-BB0C-84169FCC1D3C}"/>
              </a:ext>
            </a:extLst>
          </p:cNvPr>
          <p:cNvPicPr>
            <a:picLocks noGrp="1" noChangeAspect="1"/>
          </p:cNvPicPr>
          <p:nvPr>
            <p:ph idx="1"/>
          </p:nvPr>
        </p:nvPicPr>
        <p:blipFill>
          <a:blip r:embed="rId3"/>
          <a:stretch>
            <a:fillRect/>
          </a:stretch>
        </p:blipFill>
        <p:spPr>
          <a:xfrm>
            <a:off x="301470" y="330993"/>
            <a:ext cx="4044734" cy="5452861"/>
          </a:xfrm>
        </p:spPr>
      </p:pic>
      <p:pic>
        <p:nvPicPr>
          <p:cNvPr id="9" name="Picture 8" descr="Calendar&#10;&#10;Description automatically generated">
            <a:extLst>
              <a:ext uri="{FF2B5EF4-FFF2-40B4-BE49-F238E27FC236}">
                <a16:creationId xmlns:a16="http://schemas.microsoft.com/office/drawing/2014/main" id="{DDE64034-F09D-AB48-A904-8F2F0EBE5352}"/>
              </a:ext>
            </a:extLst>
          </p:cNvPr>
          <p:cNvPicPr>
            <a:picLocks noChangeAspect="1"/>
          </p:cNvPicPr>
          <p:nvPr/>
        </p:nvPicPr>
        <p:blipFill>
          <a:blip r:embed="rId4"/>
          <a:stretch>
            <a:fillRect/>
          </a:stretch>
        </p:blipFill>
        <p:spPr>
          <a:xfrm>
            <a:off x="4403620" y="330993"/>
            <a:ext cx="4279761" cy="5452861"/>
          </a:xfrm>
          <a:prstGeom prst="rect">
            <a:avLst/>
          </a:prstGeom>
        </p:spPr>
      </p:pic>
      <p:sp>
        <p:nvSpPr>
          <p:cNvPr id="13" name="Rectangle 12">
            <a:extLst>
              <a:ext uri="{FF2B5EF4-FFF2-40B4-BE49-F238E27FC236}">
                <a16:creationId xmlns:a16="http://schemas.microsoft.com/office/drawing/2014/main" id="{CE54D897-9DCA-8D4B-895F-98B847A17920}"/>
              </a:ext>
            </a:extLst>
          </p:cNvPr>
          <p:cNvSpPr/>
          <p:nvPr/>
        </p:nvSpPr>
        <p:spPr>
          <a:xfrm>
            <a:off x="649995" y="473725"/>
            <a:ext cx="550844" cy="1101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50BAC97-B2BB-BD48-80E3-8C71464F5E8D}"/>
              </a:ext>
            </a:extLst>
          </p:cNvPr>
          <p:cNvSpPr/>
          <p:nvPr/>
        </p:nvSpPr>
        <p:spPr>
          <a:xfrm>
            <a:off x="4787986" y="474191"/>
            <a:ext cx="550844" cy="1101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665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8F00-4F84-A744-A585-D377C01923FD}"/>
              </a:ext>
            </a:extLst>
          </p:cNvPr>
          <p:cNvSpPr>
            <a:spLocks noGrp="1"/>
          </p:cNvSpPr>
          <p:nvPr>
            <p:ph type="title"/>
          </p:nvPr>
        </p:nvSpPr>
        <p:spPr>
          <a:xfrm>
            <a:off x="4965430" y="629268"/>
            <a:ext cx="6586491" cy="1286160"/>
          </a:xfrm>
        </p:spPr>
        <p:txBody>
          <a:bodyPr anchor="b">
            <a:normAutofit/>
          </a:bodyPr>
          <a:lstStyle/>
          <a:p>
            <a:r>
              <a:rPr lang="en-US" sz="4100" dirty="0"/>
              <a:t>We personalized the treatment even more</a:t>
            </a:r>
          </a:p>
        </p:txBody>
      </p:sp>
      <p:sp>
        <p:nvSpPr>
          <p:cNvPr id="3" name="Content Placeholder 2">
            <a:extLst>
              <a:ext uri="{FF2B5EF4-FFF2-40B4-BE49-F238E27FC236}">
                <a16:creationId xmlns:a16="http://schemas.microsoft.com/office/drawing/2014/main" id="{39D53966-EBAD-9C44-91C0-9ABE003EDBE9}"/>
              </a:ext>
            </a:extLst>
          </p:cNvPr>
          <p:cNvSpPr>
            <a:spLocks noGrp="1"/>
          </p:cNvSpPr>
          <p:nvPr>
            <p:ph idx="1"/>
          </p:nvPr>
        </p:nvSpPr>
        <p:spPr>
          <a:xfrm>
            <a:off x="4965431" y="2438400"/>
            <a:ext cx="6586489" cy="3785419"/>
          </a:xfrm>
        </p:spPr>
        <p:txBody>
          <a:bodyPr>
            <a:normAutofit/>
          </a:bodyPr>
          <a:lstStyle/>
          <a:p>
            <a:pPr marL="0" indent="0">
              <a:lnSpc>
                <a:spcPct val="100000"/>
              </a:lnSpc>
              <a:buNone/>
            </a:pPr>
            <a:r>
              <a:rPr lang="en-US" sz="2000" dirty="0"/>
              <a:t>Added PB NO 3 and PB NO4 in small amounts started with 1/4 teaspoon of PB NO3 and increased to 1/2 TS and added a pinch of PB NO4. We increased the dosing of other supplements and added some special herbal treatment dysbiosis treatment, among others we increased the PB No1 he has taken those 3-times daily in very high doses, but we tampered them down to the tolerable dose. </a:t>
            </a:r>
          </a:p>
          <a:p>
            <a:pPr marL="0" indent="0">
              <a:buNone/>
            </a:pPr>
            <a:endParaRPr lang="en-US" sz="2000" dirty="0"/>
          </a:p>
          <a:p>
            <a:pPr marL="0" indent="0">
              <a:buNone/>
            </a:pPr>
            <a:r>
              <a:rPr lang="en-US" sz="2000" b="1" dirty="0"/>
              <a:t>(Images on next slides)</a:t>
            </a:r>
          </a:p>
          <a:p>
            <a:pPr marL="0" indent="0">
              <a:buNone/>
            </a:pPr>
            <a:endParaRPr lang="en-US" sz="2000" dirty="0"/>
          </a:p>
        </p:txBody>
      </p:sp>
      <p:pic>
        <p:nvPicPr>
          <p:cNvPr id="4" name="Picture 3" descr="Text&#10;&#10;Description automatically generated">
            <a:extLst>
              <a:ext uri="{FF2B5EF4-FFF2-40B4-BE49-F238E27FC236}">
                <a16:creationId xmlns:a16="http://schemas.microsoft.com/office/drawing/2014/main" id="{E0F72ACF-7C72-1147-B9F0-6A54C0ABC912}"/>
              </a:ext>
            </a:extLst>
          </p:cNvPr>
          <p:cNvPicPr>
            <a:picLocks noChangeAspect="1"/>
          </p:cNvPicPr>
          <p:nvPr/>
        </p:nvPicPr>
        <p:blipFill rotWithShape="1">
          <a:blip r:embed="rId2"/>
          <a:srcRect t="6152" r="-1" b="643"/>
          <a:stretch/>
        </p:blipFill>
        <p:spPr>
          <a:xfrm>
            <a:off x="0" y="-32864"/>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B523A"/>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CBF533C-37E5-B240-9794-8E5AED136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spTree>
    <p:extLst>
      <p:ext uri="{BB962C8B-B14F-4D97-AF65-F5344CB8AC3E}">
        <p14:creationId xmlns:p14="http://schemas.microsoft.com/office/powerpoint/2010/main" val="262620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038">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3" name="Group 1042">
            <a:extLst>
              <a:ext uri="{FF2B5EF4-FFF2-40B4-BE49-F238E27FC236}">
                <a16:creationId xmlns:a16="http://schemas.microsoft.com/office/drawing/2014/main" id="{AA1B0023-AE02-498E-AF35-E0BDC77BE4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39912" y="73152"/>
            <a:ext cx="1178966" cy="232963"/>
            <a:chOff x="7763256" y="73152"/>
            <a:chExt cx="1178966" cy="232963"/>
          </a:xfrm>
        </p:grpSpPr>
        <p:sp>
          <p:nvSpPr>
            <p:cNvPr id="1044" name="Rectangle 64">
              <a:extLst>
                <a:ext uri="{FF2B5EF4-FFF2-40B4-BE49-F238E27FC236}">
                  <a16:creationId xmlns:a16="http://schemas.microsoft.com/office/drawing/2014/main" id="{53806E12-E3AF-415B-912E-A7ADF55A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66">
              <a:extLst>
                <a:ext uri="{FF2B5EF4-FFF2-40B4-BE49-F238E27FC236}">
                  <a16:creationId xmlns:a16="http://schemas.microsoft.com/office/drawing/2014/main" id="{E02F9BA6-17B4-4B27-8634-3BC8F0303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64">
              <a:extLst>
                <a:ext uri="{FF2B5EF4-FFF2-40B4-BE49-F238E27FC236}">
                  <a16:creationId xmlns:a16="http://schemas.microsoft.com/office/drawing/2014/main" id="{1CD143C8-7B6A-44C8-927F-C9B326BA9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66">
              <a:extLst>
                <a:ext uri="{FF2B5EF4-FFF2-40B4-BE49-F238E27FC236}">
                  <a16:creationId xmlns:a16="http://schemas.microsoft.com/office/drawing/2014/main" id="{6570BF11-63B3-4602-BC94-B4D33A143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64">
              <a:extLst>
                <a:ext uri="{FF2B5EF4-FFF2-40B4-BE49-F238E27FC236}">
                  <a16:creationId xmlns:a16="http://schemas.microsoft.com/office/drawing/2014/main" id="{B6BE628C-83A8-447C-BAC5-0CB57FA519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66">
              <a:extLst>
                <a:ext uri="{FF2B5EF4-FFF2-40B4-BE49-F238E27FC236}">
                  <a16:creationId xmlns:a16="http://schemas.microsoft.com/office/drawing/2014/main" id="{A346C3AA-609E-4D9F-BF07-765787C54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64">
              <a:extLst>
                <a:ext uri="{FF2B5EF4-FFF2-40B4-BE49-F238E27FC236}">
                  <a16:creationId xmlns:a16="http://schemas.microsoft.com/office/drawing/2014/main" id="{F0BEFC87-1D0B-46DC-9D30-633EE50A1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66">
              <a:extLst>
                <a:ext uri="{FF2B5EF4-FFF2-40B4-BE49-F238E27FC236}">
                  <a16:creationId xmlns:a16="http://schemas.microsoft.com/office/drawing/2014/main" id="{7FD17961-08F4-41EC-BB9A-BC315C7B0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64">
              <a:extLst>
                <a:ext uri="{FF2B5EF4-FFF2-40B4-BE49-F238E27FC236}">
                  <a16:creationId xmlns:a16="http://schemas.microsoft.com/office/drawing/2014/main" id="{A500E89C-B48B-41FA-96AD-3FE3E7941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66">
              <a:extLst>
                <a:ext uri="{FF2B5EF4-FFF2-40B4-BE49-F238E27FC236}">
                  <a16:creationId xmlns:a16="http://schemas.microsoft.com/office/drawing/2014/main" id="{8CE9C8A0-F795-41E7-B5D8-18CFDEA96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64">
              <a:extLst>
                <a:ext uri="{FF2B5EF4-FFF2-40B4-BE49-F238E27FC236}">
                  <a16:creationId xmlns:a16="http://schemas.microsoft.com/office/drawing/2014/main" id="{A381868D-890F-42D1-BD24-08C193D5F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66">
              <a:extLst>
                <a:ext uri="{FF2B5EF4-FFF2-40B4-BE49-F238E27FC236}">
                  <a16:creationId xmlns:a16="http://schemas.microsoft.com/office/drawing/2014/main" id="{4B3382AF-FEB9-4C5F-8912-73BD1E5BC0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64">
              <a:extLst>
                <a:ext uri="{FF2B5EF4-FFF2-40B4-BE49-F238E27FC236}">
                  <a16:creationId xmlns:a16="http://schemas.microsoft.com/office/drawing/2014/main" id="{62ABBA1B-CBE6-4257-8585-AA9CDDCD8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66">
              <a:extLst>
                <a:ext uri="{FF2B5EF4-FFF2-40B4-BE49-F238E27FC236}">
                  <a16:creationId xmlns:a16="http://schemas.microsoft.com/office/drawing/2014/main" id="{E5D2E8A9-D318-4570-B2FA-74D1B6129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ectangle 64">
              <a:extLst>
                <a:ext uri="{FF2B5EF4-FFF2-40B4-BE49-F238E27FC236}">
                  <a16:creationId xmlns:a16="http://schemas.microsoft.com/office/drawing/2014/main" id="{7A0E57FA-277E-440E-B625-F3F16E16D6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66">
              <a:extLst>
                <a:ext uri="{FF2B5EF4-FFF2-40B4-BE49-F238E27FC236}">
                  <a16:creationId xmlns:a16="http://schemas.microsoft.com/office/drawing/2014/main" id="{E1137B2F-FDA3-4E48-BE8D-E8DB2A70D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64">
              <a:extLst>
                <a:ext uri="{FF2B5EF4-FFF2-40B4-BE49-F238E27FC236}">
                  <a16:creationId xmlns:a16="http://schemas.microsoft.com/office/drawing/2014/main" id="{4921F1AE-73F0-4FB5-AB7C-91C9FFEFE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66">
              <a:extLst>
                <a:ext uri="{FF2B5EF4-FFF2-40B4-BE49-F238E27FC236}">
                  <a16:creationId xmlns:a16="http://schemas.microsoft.com/office/drawing/2014/main" id="{1AA81F72-1A06-4D2B-8442-CCBC037F2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64">
              <a:extLst>
                <a:ext uri="{FF2B5EF4-FFF2-40B4-BE49-F238E27FC236}">
                  <a16:creationId xmlns:a16="http://schemas.microsoft.com/office/drawing/2014/main" id="{3602415E-3837-4177-BBEA-2FE825470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Rectangle 66">
              <a:extLst>
                <a:ext uri="{FF2B5EF4-FFF2-40B4-BE49-F238E27FC236}">
                  <a16:creationId xmlns:a16="http://schemas.microsoft.com/office/drawing/2014/main" id="{3AA77A58-1216-40CD-B3E9-A85199DF7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2" name="Picture 8" descr="A close-up of a person's foot&#10;&#10;Description automatically generated with low confidence">
            <a:extLst>
              <a:ext uri="{FF2B5EF4-FFF2-40B4-BE49-F238E27FC236}">
                <a16:creationId xmlns:a16="http://schemas.microsoft.com/office/drawing/2014/main" id="{238CA015-999E-0344-A581-E02B3455C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744" b="1"/>
          <a:stretch/>
        </p:blipFill>
        <p:spPr bwMode="auto">
          <a:xfrm>
            <a:off x="374246" y="531074"/>
            <a:ext cx="3566160" cy="55771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9E616A1-C91B-A34C-A25C-36BAF6E370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38" r="6706" b="1"/>
          <a:stretch/>
        </p:blipFill>
        <p:spPr bwMode="auto">
          <a:xfrm>
            <a:off x="4228390" y="531074"/>
            <a:ext cx="3566160" cy="557711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A0DC9454-2E46-2A42-8013-B9C102533070}"/>
              </a:ext>
            </a:extLst>
          </p:cNvPr>
          <p:cNvSpPr>
            <a:spLocks noGrp="1"/>
          </p:cNvSpPr>
          <p:nvPr>
            <p:ph idx="1"/>
          </p:nvPr>
        </p:nvSpPr>
        <p:spPr>
          <a:xfrm>
            <a:off x="8439912" y="2753554"/>
            <a:ext cx="3444240" cy="2935176"/>
          </a:xfrm>
        </p:spPr>
        <p:txBody>
          <a:bodyPr anchor="ctr">
            <a:normAutofit/>
          </a:bodyPr>
          <a:lstStyle/>
          <a:p>
            <a:pPr marL="0" indent="0">
              <a:buNone/>
            </a:pPr>
            <a:r>
              <a:rPr lang="en-US" sz="1800" b="1" dirty="0"/>
              <a:t>EIGHT MONTHS </a:t>
            </a:r>
            <a:r>
              <a:rPr lang="en-US" sz="1800" dirty="0"/>
              <a:t>into Treatment now w/ added </a:t>
            </a:r>
            <a:r>
              <a:rPr lang="en-US" sz="1800" dirty="0" err="1"/>
              <a:t>microbioma</a:t>
            </a:r>
            <a:r>
              <a:rPr lang="en-US" sz="1800" dirty="0"/>
              <a:t> treatment </a:t>
            </a:r>
          </a:p>
        </p:txBody>
      </p:sp>
      <p:sp>
        <p:nvSpPr>
          <p:cNvPr id="1065" name="Rectangle 1064">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A6E97BCD-EECF-974D-B44E-896C0A669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sp>
        <p:nvSpPr>
          <p:cNvPr id="5" name="Rectangle 4">
            <a:extLst>
              <a:ext uri="{FF2B5EF4-FFF2-40B4-BE49-F238E27FC236}">
                <a16:creationId xmlns:a16="http://schemas.microsoft.com/office/drawing/2014/main" id="{A3ADEF20-A681-C148-ACBE-C2ADC5678064}"/>
              </a:ext>
            </a:extLst>
          </p:cNvPr>
          <p:cNvSpPr/>
          <p:nvPr/>
        </p:nvSpPr>
        <p:spPr>
          <a:xfrm>
            <a:off x="5118652" y="1918252"/>
            <a:ext cx="1729409" cy="3478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103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038">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3" name="Group 1042">
            <a:extLst>
              <a:ext uri="{FF2B5EF4-FFF2-40B4-BE49-F238E27FC236}">
                <a16:creationId xmlns:a16="http://schemas.microsoft.com/office/drawing/2014/main" id="{AA1B0023-AE02-498E-AF35-E0BDC77BE4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39912" y="73152"/>
            <a:ext cx="1178966" cy="232963"/>
            <a:chOff x="7763256" y="73152"/>
            <a:chExt cx="1178966" cy="232963"/>
          </a:xfrm>
        </p:grpSpPr>
        <p:sp>
          <p:nvSpPr>
            <p:cNvPr id="1044" name="Rectangle 64">
              <a:extLst>
                <a:ext uri="{FF2B5EF4-FFF2-40B4-BE49-F238E27FC236}">
                  <a16:creationId xmlns:a16="http://schemas.microsoft.com/office/drawing/2014/main" id="{53806E12-E3AF-415B-912E-A7ADF55A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66">
              <a:extLst>
                <a:ext uri="{FF2B5EF4-FFF2-40B4-BE49-F238E27FC236}">
                  <a16:creationId xmlns:a16="http://schemas.microsoft.com/office/drawing/2014/main" id="{E02F9BA6-17B4-4B27-8634-3BC8F0303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64">
              <a:extLst>
                <a:ext uri="{FF2B5EF4-FFF2-40B4-BE49-F238E27FC236}">
                  <a16:creationId xmlns:a16="http://schemas.microsoft.com/office/drawing/2014/main" id="{1CD143C8-7B6A-44C8-927F-C9B326BA9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66">
              <a:extLst>
                <a:ext uri="{FF2B5EF4-FFF2-40B4-BE49-F238E27FC236}">
                  <a16:creationId xmlns:a16="http://schemas.microsoft.com/office/drawing/2014/main" id="{6570BF11-63B3-4602-BC94-B4D33A143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64">
              <a:extLst>
                <a:ext uri="{FF2B5EF4-FFF2-40B4-BE49-F238E27FC236}">
                  <a16:creationId xmlns:a16="http://schemas.microsoft.com/office/drawing/2014/main" id="{B6BE628C-83A8-447C-BAC5-0CB57FA519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66">
              <a:extLst>
                <a:ext uri="{FF2B5EF4-FFF2-40B4-BE49-F238E27FC236}">
                  <a16:creationId xmlns:a16="http://schemas.microsoft.com/office/drawing/2014/main" id="{A346C3AA-609E-4D9F-BF07-765787C54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64">
              <a:extLst>
                <a:ext uri="{FF2B5EF4-FFF2-40B4-BE49-F238E27FC236}">
                  <a16:creationId xmlns:a16="http://schemas.microsoft.com/office/drawing/2014/main" id="{F0BEFC87-1D0B-46DC-9D30-633EE50A1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66">
              <a:extLst>
                <a:ext uri="{FF2B5EF4-FFF2-40B4-BE49-F238E27FC236}">
                  <a16:creationId xmlns:a16="http://schemas.microsoft.com/office/drawing/2014/main" id="{7FD17961-08F4-41EC-BB9A-BC315C7B0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64">
              <a:extLst>
                <a:ext uri="{FF2B5EF4-FFF2-40B4-BE49-F238E27FC236}">
                  <a16:creationId xmlns:a16="http://schemas.microsoft.com/office/drawing/2014/main" id="{A500E89C-B48B-41FA-96AD-3FE3E7941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66">
              <a:extLst>
                <a:ext uri="{FF2B5EF4-FFF2-40B4-BE49-F238E27FC236}">
                  <a16:creationId xmlns:a16="http://schemas.microsoft.com/office/drawing/2014/main" id="{8CE9C8A0-F795-41E7-B5D8-18CFDEA96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64">
              <a:extLst>
                <a:ext uri="{FF2B5EF4-FFF2-40B4-BE49-F238E27FC236}">
                  <a16:creationId xmlns:a16="http://schemas.microsoft.com/office/drawing/2014/main" id="{A381868D-890F-42D1-BD24-08C193D5F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66">
              <a:extLst>
                <a:ext uri="{FF2B5EF4-FFF2-40B4-BE49-F238E27FC236}">
                  <a16:creationId xmlns:a16="http://schemas.microsoft.com/office/drawing/2014/main" id="{4B3382AF-FEB9-4C5F-8912-73BD1E5BC0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64">
              <a:extLst>
                <a:ext uri="{FF2B5EF4-FFF2-40B4-BE49-F238E27FC236}">
                  <a16:creationId xmlns:a16="http://schemas.microsoft.com/office/drawing/2014/main" id="{62ABBA1B-CBE6-4257-8585-AA9CDDCD8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66">
              <a:extLst>
                <a:ext uri="{FF2B5EF4-FFF2-40B4-BE49-F238E27FC236}">
                  <a16:creationId xmlns:a16="http://schemas.microsoft.com/office/drawing/2014/main" id="{E5D2E8A9-D318-4570-B2FA-74D1B6129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ectangle 64">
              <a:extLst>
                <a:ext uri="{FF2B5EF4-FFF2-40B4-BE49-F238E27FC236}">
                  <a16:creationId xmlns:a16="http://schemas.microsoft.com/office/drawing/2014/main" id="{7A0E57FA-277E-440E-B625-F3F16E16D6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66">
              <a:extLst>
                <a:ext uri="{FF2B5EF4-FFF2-40B4-BE49-F238E27FC236}">
                  <a16:creationId xmlns:a16="http://schemas.microsoft.com/office/drawing/2014/main" id="{E1137B2F-FDA3-4E48-BE8D-E8DB2A70D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64">
              <a:extLst>
                <a:ext uri="{FF2B5EF4-FFF2-40B4-BE49-F238E27FC236}">
                  <a16:creationId xmlns:a16="http://schemas.microsoft.com/office/drawing/2014/main" id="{4921F1AE-73F0-4FB5-AB7C-91C9FFEFE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66">
              <a:extLst>
                <a:ext uri="{FF2B5EF4-FFF2-40B4-BE49-F238E27FC236}">
                  <a16:creationId xmlns:a16="http://schemas.microsoft.com/office/drawing/2014/main" id="{1AA81F72-1A06-4D2B-8442-CCBC037F2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64">
              <a:extLst>
                <a:ext uri="{FF2B5EF4-FFF2-40B4-BE49-F238E27FC236}">
                  <a16:creationId xmlns:a16="http://schemas.microsoft.com/office/drawing/2014/main" id="{3602415E-3837-4177-BBEA-2FE825470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Rectangle 66">
              <a:extLst>
                <a:ext uri="{FF2B5EF4-FFF2-40B4-BE49-F238E27FC236}">
                  <a16:creationId xmlns:a16="http://schemas.microsoft.com/office/drawing/2014/main" id="{3AA77A58-1216-40CD-B3E9-A85199DF7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3">
            <a:extLst>
              <a:ext uri="{FF2B5EF4-FFF2-40B4-BE49-F238E27FC236}">
                <a16:creationId xmlns:a16="http://schemas.microsoft.com/office/drawing/2014/main" id="{A0DC9454-2E46-2A42-8013-B9C102533070}"/>
              </a:ext>
            </a:extLst>
          </p:cNvPr>
          <p:cNvSpPr>
            <a:spLocks noGrp="1"/>
          </p:cNvSpPr>
          <p:nvPr>
            <p:ph idx="1"/>
          </p:nvPr>
        </p:nvSpPr>
        <p:spPr>
          <a:xfrm>
            <a:off x="9216828" y="2753554"/>
            <a:ext cx="2890051" cy="2935176"/>
          </a:xfrm>
        </p:spPr>
        <p:txBody>
          <a:bodyPr anchor="ctr">
            <a:normAutofit/>
          </a:bodyPr>
          <a:lstStyle/>
          <a:p>
            <a:pPr marL="0" indent="0">
              <a:buNone/>
            </a:pPr>
            <a:r>
              <a:rPr lang="en-US" sz="1800" b="1" dirty="0"/>
              <a:t>EIGHT MONTHS </a:t>
            </a:r>
            <a:r>
              <a:rPr lang="en-US" sz="1800" dirty="0"/>
              <a:t>into Treatment  w/ added </a:t>
            </a:r>
            <a:r>
              <a:rPr lang="en-US" sz="1800" dirty="0" err="1"/>
              <a:t>microbioma</a:t>
            </a:r>
            <a:r>
              <a:rPr lang="en-US" sz="1800" dirty="0"/>
              <a:t> treatment </a:t>
            </a:r>
          </a:p>
        </p:txBody>
      </p:sp>
      <p:sp>
        <p:nvSpPr>
          <p:cNvPr id="1065" name="Rectangle 1064">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A6E97BCD-EECF-974D-B44E-896C0A669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pic>
        <p:nvPicPr>
          <p:cNvPr id="3078" name="Picture 6">
            <a:extLst>
              <a:ext uri="{FF2B5EF4-FFF2-40B4-BE49-F238E27FC236}">
                <a16:creationId xmlns:a16="http://schemas.microsoft.com/office/drawing/2014/main" id="{3E4DF3F2-6A6E-4B4C-8420-BFE67C223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762" y="1577060"/>
            <a:ext cx="4741384" cy="35597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8845D95B-1737-FD41-931C-57DF111DF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849" y="1023355"/>
            <a:ext cx="3499031" cy="466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925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141B0-FD54-E945-BD84-8956A51AD43B}"/>
              </a:ext>
            </a:extLst>
          </p:cNvPr>
          <p:cNvSpPr>
            <a:spLocks noGrp="1"/>
          </p:cNvSpPr>
          <p:nvPr>
            <p:ph type="title"/>
          </p:nvPr>
        </p:nvSpPr>
        <p:spPr>
          <a:xfrm>
            <a:off x="1136397" y="798490"/>
            <a:ext cx="4472352" cy="4687910"/>
          </a:xfrm>
        </p:spPr>
        <p:txBody>
          <a:bodyPr anchor="b">
            <a:normAutofit/>
          </a:bodyPr>
          <a:lstStyle/>
          <a:p>
            <a:r>
              <a:rPr lang="en-US" sz="6000" dirty="0"/>
              <a:t>REFERENCES </a:t>
            </a:r>
          </a:p>
        </p:txBody>
      </p:sp>
      <p:sp>
        <p:nvSpPr>
          <p:cNvPr id="3" name="Content Placeholder 2">
            <a:extLst>
              <a:ext uri="{FF2B5EF4-FFF2-40B4-BE49-F238E27FC236}">
                <a16:creationId xmlns:a16="http://schemas.microsoft.com/office/drawing/2014/main" id="{DA8D7E32-7B51-E944-916A-163A51BD489F}"/>
              </a:ext>
            </a:extLst>
          </p:cNvPr>
          <p:cNvSpPr>
            <a:spLocks noGrp="1"/>
          </p:cNvSpPr>
          <p:nvPr>
            <p:ph idx="1"/>
          </p:nvPr>
        </p:nvSpPr>
        <p:spPr>
          <a:xfrm>
            <a:off x="6095999" y="1381539"/>
            <a:ext cx="5582479" cy="4104862"/>
          </a:xfrm>
        </p:spPr>
        <p:txBody>
          <a:bodyPr anchor="t">
            <a:normAutofit/>
          </a:bodyPr>
          <a:lstStyle/>
          <a:p>
            <a:r>
              <a:rPr lang="en-US" sz="1400" dirty="0">
                <a:latin typeface="Calibri" panose="020F0502020204030204" pitchFamily="34" charset="0"/>
                <a:cs typeface="Calibri" panose="020F0502020204030204" pitchFamily="34" charset="0"/>
                <a:hlinkClick r:id="rId3"/>
              </a:rPr>
              <a:t>https://www.ncbi.nlm.nih.gov/pmc/articles/PMC3875841</a:t>
            </a:r>
          </a:p>
          <a:p>
            <a:r>
              <a:rPr lang="en-US" sz="1400" dirty="0">
                <a:latin typeface="Calibri" panose="020F0502020204030204" pitchFamily="34" charset="0"/>
                <a:cs typeface="Calibri" panose="020F0502020204030204" pitchFamily="34" charset="0"/>
                <a:hlinkClick r:id="rId4"/>
              </a:rPr>
              <a:t>https://www.ncbi.nlm.nih.gov/labs/pmc/articles/PMC3429124/</a:t>
            </a:r>
            <a:r>
              <a:rPr lang="en-US" sz="1400" dirty="0">
                <a:latin typeface="Calibri" panose="020F0502020204030204" pitchFamily="34" charset="0"/>
                <a:cs typeface="Calibri" panose="020F0502020204030204" pitchFamily="34" charset="0"/>
              </a:rPr>
              <a:t> </a:t>
            </a:r>
          </a:p>
          <a:p>
            <a:r>
              <a:rPr lang="en-US" sz="1400" dirty="0">
                <a:latin typeface="Calibri" panose="020F0502020204030204" pitchFamily="34" charset="0"/>
                <a:cs typeface="Calibri" panose="020F0502020204030204" pitchFamily="34" charset="0"/>
                <a:hlinkClick r:id="rId5"/>
              </a:rPr>
              <a:t>https://www.ncbi.nlm.nih.gov/pmc/articles/PMC4303853/</a:t>
            </a:r>
            <a:r>
              <a:rPr lang="en-US" sz="1400" dirty="0">
                <a:latin typeface="Calibri" panose="020F0502020204030204" pitchFamily="34" charset="0"/>
                <a:cs typeface="Calibri" panose="020F0502020204030204" pitchFamily="34" charset="0"/>
              </a:rPr>
              <a:t> </a:t>
            </a:r>
          </a:p>
          <a:p>
            <a:r>
              <a:rPr lang="en-US" sz="1400" u="sng" dirty="0">
                <a:latin typeface="Calibri" panose="020F0502020204030204" pitchFamily="34" charset="0"/>
                <a:cs typeface="Calibri" panose="020F0502020204030204" pitchFamily="34" charset="0"/>
                <a:hlinkClick r:id="rId6"/>
              </a:rPr>
              <a:t>www.ncbi.nlm.nih.gov/books/NBK279399/</a:t>
            </a:r>
            <a:endParaRPr lang="en-US" sz="1400" u="sng" dirty="0">
              <a:latin typeface="Calibri" panose="020F0502020204030204" pitchFamily="34" charset="0"/>
              <a:cs typeface="Calibri" panose="020F0502020204030204" pitchFamily="34" charset="0"/>
            </a:endParaRPr>
          </a:p>
          <a:p>
            <a:r>
              <a:rPr lang="en-US" sz="1400" u="sng" dirty="0" err="1">
                <a:latin typeface="Calibri" panose="020F0502020204030204" pitchFamily="34" charset="0"/>
                <a:cs typeface="Calibri" panose="020F0502020204030204" pitchFamily="34" charset="0"/>
              </a:rPr>
              <a:t>pubmed.ncbi.nlm.nih.gov</a:t>
            </a:r>
            <a:r>
              <a:rPr lang="en-US" sz="1400" u="sng" dirty="0">
                <a:latin typeface="Calibri" panose="020F0502020204030204" pitchFamily="34" charset="0"/>
                <a:cs typeface="Calibri" panose="020F0502020204030204" pitchFamily="34" charset="0"/>
              </a:rPr>
              <a:t>/21913202  </a:t>
            </a:r>
          </a:p>
          <a:p>
            <a:r>
              <a:rPr lang="en-US" sz="1400" u="sng" dirty="0">
                <a:latin typeface="Calibri" panose="020F0502020204030204" pitchFamily="34" charset="0"/>
                <a:cs typeface="Calibri" panose="020F0502020204030204" pitchFamily="34" charset="0"/>
                <a:hlinkClick r:id="rId7"/>
              </a:rPr>
              <a:t>pubmed.ncbi.nlm.nih.gov/21727789/</a:t>
            </a:r>
            <a:r>
              <a:rPr lang="en-US" sz="1400" dirty="0">
                <a:latin typeface="Calibri" panose="020F0502020204030204" pitchFamily="34" charset="0"/>
                <a:cs typeface="Calibri" panose="020F0502020204030204" pitchFamily="34" charset="0"/>
              </a:rPr>
              <a:t> </a:t>
            </a:r>
          </a:p>
          <a:p>
            <a:r>
              <a:rPr lang="en-US" sz="1400" u="sng" dirty="0">
                <a:latin typeface="Calibri" panose="020F0502020204030204" pitchFamily="34" charset="0"/>
                <a:cs typeface="Calibri" panose="020F0502020204030204" pitchFamily="34" charset="0"/>
              </a:rPr>
              <a:t> </a:t>
            </a:r>
            <a:r>
              <a:rPr lang="en-US" sz="1400" u="sng" dirty="0">
                <a:latin typeface="Calibri" panose="020F0502020204030204" pitchFamily="34" charset="0"/>
                <a:cs typeface="Calibri" panose="020F0502020204030204" pitchFamily="34" charset="0"/>
                <a:hlinkClick r:id="rId8"/>
              </a:rPr>
              <a:t>www.jci.org/articles/view/21060</a:t>
            </a:r>
            <a:endParaRPr lang="en-US" sz="1400" u="sng"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hlinkClick r:id="rId9"/>
              </a:rPr>
              <a:t>https://www.ncbi.nlm.nih.gov/books/NBK279399/</a:t>
            </a:r>
            <a:r>
              <a:rPr lang="en-US" sz="1400" dirty="0">
                <a:latin typeface="Calibri" panose="020F0502020204030204" pitchFamily="34" charset="0"/>
                <a:cs typeface="Calibri" panose="020F0502020204030204" pitchFamily="34" charset="0"/>
              </a:rPr>
              <a:t> </a:t>
            </a:r>
          </a:p>
          <a:p>
            <a:endParaRPr lang="en-US" sz="2000" u="sng" dirty="0">
              <a:latin typeface="Calibri Light" panose="020F0302020204030204" pitchFamily="34" charset="0"/>
              <a:cs typeface="Calibri Light" panose="020F0302020204030204" pitchFamily="34" charset="0"/>
            </a:endParaRPr>
          </a:p>
          <a:p>
            <a:endParaRPr lang="en-US" sz="800" dirty="0">
              <a:latin typeface="Calibri Light" panose="020F0302020204030204" pitchFamily="34" charset="0"/>
              <a:cs typeface="Calibri Light" panose="020F0302020204030204" pitchFamily="34" charset="0"/>
            </a:endParaRPr>
          </a:p>
          <a:p>
            <a:endParaRPr lang="en-GB" sz="700" dirty="0"/>
          </a:p>
        </p:txBody>
      </p:sp>
      <p:sp>
        <p:nvSpPr>
          <p:cNvPr id="24" name="Rectangle 18">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CA175E2-52F9-524C-BAD6-5B70EDFEF5C8}"/>
              </a:ext>
            </a:extLst>
          </p:cNvPr>
          <p:cNvSpPr txBox="1"/>
          <p:nvPr/>
        </p:nvSpPr>
        <p:spPr>
          <a:xfrm>
            <a:off x="1" y="6444519"/>
            <a:ext cx="12191998" cy="338554"/>
          </a:xfrm>
          <a:prstGeom prst="rect">
            <a:avLst/>
          </a:prstGeom>
          <a:noFill/>
        </p:spPr>
        <p:txBody>
          <a:bodyPr wrap="square" rtlCol="0">
            <a:spAutoFit/>
          </a:bodyPr>
          <a:lstStyle/>
          <a:p>
            <a:pPr algn="ctr"/>
            <a:r>
              <a:rPr lang="en-US" sz="1600" b="1" dirty="0">
                <a:solidFill>
                  <a:srgbClr val="E2D5A7"/>
                </a:solidFill>
              </a:rPr>
              <a:t>International Science and Nutrition Society – CURARE CAUSAM – ISNS 2021  </a:t>
            </a:r>
          </a:p>
        </p:txBody>
      </p:sp>
      <p:pic>
        <p:nvPicPr>
          <p:cNvPr id="18" name="Content Placeholder 10" descr="Logo&#10;&#10;Description automatically generated">
            <a:extLst>
              <a:ext uri="{FF2B5EF4-FFF2-40B4-BE49-F238E27FC236}">
                <a16:creationId xmlns:a16="http://schemas.microsoft.com/office/drawing/2014/main" id="{10EBFF38-10DB-F041-B78A-6E28628D103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396391" y="5340362"/>
            <a:ext cx="1888496" cy="1642969"/>
          </a:xfrm>
          <a:prstGeom prst="rect">
            <a:avLst/>
          </a:prstGeom>
        </p:spPr>
      </p:pic>
    </p:spTree>
    <p:extLst>
      <p:ext uri="{BB962C8B-B14F-4D97-AF65-F5344CB8AC3E}">
        <p14:creationId xmlns:p14="http://schemas.microsoft.com/office/powerpoint/2010/main" val="104702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121121" y="2646619"/>
            <a:ext cx="6988544" cy="3163224"/>
          </a:xfrm>
        </p:spPr>
        <p:txBody>
          <a:bodyPr vert="horz" lIns="91440" tIns="45720" rIns="91440" bIns="45720" rtlCol="0" anchor="t">
            <a:normAutofit/>
          </a:bodyPr>
          <a:lstStyle/>
          <a:p>
            <a:pPr algn="ctr"/>
            <a:r>
              <a:rPr lang="en-US" sz="4800" dirty="0"/>
              <a:t>THANKS FOR</a:t>
            </a:r>
            <a:br>
              <a:rPr lang="en-US" sz="4800" dirty="0"/>
            </a:br>
            <a:r>
              <a:rPr lang="en-US" sz="4800" dirty="0"/>
              <a:t> JOINING US TODAY!</a:t>
            </a:r>
          </a:p>
        </p:txBody>
      </p:sp>
      <p:sp>
        <p:nvSpPr>
          <p:cNvPr id="32" name="Rectangle 31">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0" descr="Logo&#10;&#10;Description automatically generated">
            <a:extLst>
              <a:ext uri="{FF2B5EF4-FFF2-40B4-BE49-F238E27FC236}">
                <a16:creationId xmlns:a16="http://schemas.microsoft.com/office/drawing/2014/main" id="{8E0DCD34-C50C-EC43-96C6-A93B51E4CE6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893" r="4106" b="-1"/>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703114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70"/>
          <p:cNvSpPr/>
          <p:nvPr/>
        </p:nvSpPr>
        <p:spPr>
          <a:xfrm>
            <a:off x="-1" y="0"/>
            <a:ext cx="12191697"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157" name="Picture 20" descr="Picture 20"/>
          <p:cNvPicPr>
            <a:picLocks noChangeAspect="1"/>
          </p:cNvPicPr>
          <p:nvPr/>
        </p:nvPicPr>
        <p:blipFill>
          <a:blip r:embed="rId3">
            <a:alphaModFix amt="50000"/>
          </a:blip>
          <a:srcRect t="29" r="10667"/>
          <a:stretch>
            <a:fillRect/>
          </a:stretch>
        </p:blipFill>
        <p:spPr>
          <a:xfrm>
            <a:off x="2926980" y="0"/>
            <a:ext cx="9264717" cy="6858000"/>
          </a:xfrm>
          <a:prstGeom prst="rect">
            <a:avLst/>
          </a:prstGeom>
          <a:ln w="12700">
            <a:miter lim="400000"/>
          </a:ln>
        </p:spPr>
      </p:pic>
      <p:sp>
        <p:nvSpPr>
          <p:cNvPr id="158" name="Title 1"/>
          <p:cNvSpPr txBox="1">
            <a:spLocks noGrp="1"/>
          </p:cNvSpPr>
          <p:nvPr>
            <p:ph type="title"/>
          </p:nvPr>
        </p:nvSpPr>
        <p:spPr>
          <a:xfrm>
            <a:off x="5859482" y="2944295"/>
            <a:ext cx="5941976" cy="1166551"/>
          </a:xfrm>
          <a:prstGeom prst="rect">
            <a:avLst/>
          </a:prstGeom>
        </p:spPr>
        <p:txBody>
          <a:bodyPr anchor="b"/>
          <a:lstStyle/>
          <a:p>
            <a:pPr algn="ctr">
              <a:defRPr sz="5400">
                <a:solidFill>
                  <a:srgbClr val="000000"/>
                </a:solidFill>
              </a:defRPr>
            </a:pPr>
            <a:r>
              <a:t>Dr. Tina </a:t>
            </a:r>
            <a:r>
              <a:rPr sz="6600"/>
              <a:t>Božičnik</a:t>
            </a:r>
          </a:p>
        </p:txBody>
      </p:sp>
      <p:sp>
        <p:nvSpPr>
          <p:cNvPr id="159" name="Freeform: Shape 72"/>
          <p:cNvSpPr/>
          <p:nvPr/>
        </p:nvSpPr>
        <p:spPr>
          <a:xfrm>
            <a:off x="-1" y="2"/>
            <a:ext cx="5859485" cy="6857999"/>
          </a:xfrm>
          <a:custGeom>
            <a:avLst/>
            <a:gdLst/>
            <a:ahLst/>
            <a:cxnLst>
              <a:cxn ang="0">
                <a:pos x="wd2" y="hd2"/>
              </a:cxn>
              <a:cxn ang="5400000">
                <a:pos x="wd2" y="hd2"/>
              </a:cxn>
              <a:cxn ang="10800000">
                <a:pos x="wd2" y="hd2"/>
              </a:cxn>
              <a:cxn ang="16200000">
                <a:pos x="wd2" y="hd2"/>
              </a:cxn>
            </a:cxnLst>
            <a:rect l="0" t="0" r="r" b="b"/>
            <a:pathLst>
              <a:path w="21600" h="21600" extrusionOk="0">
                <a:moveTo>
                  <a:pt x="11792" y="0"/>
                </a:moveTo>
                <a:lnTo>
                  <a:pt x="14607" y="0"/>
                </a:lnTo>
                <a:lnTo>
                  <a:pt x="15224" y="406"/>
                </a:lnTo>
                <a:cubicBezTo>
                  <a:pt x="19118" y="3093"/>
                  <a:pt x="21600" y="7159"/>
                  <a:pt x="21600" y="11711"/>
                </a:cubicBezTo>
                <a:cubicBezTo>
                  <a:pt x="21600" y="15504"/>
                  <a:pt x="19876" y="18960"/>
                  <a:pt x="17048" y="21562"/>
                </a:cubicBezTo>
                <a:lnTo>
                  <a:pt x="17005" y="21600"/>
                </a:lnTo>
                <a:lnTo>
                  <a:pt x="14810" y="21600"/>
                </a:lnTo>
                <a:lnTo>
                  <a:pt x="15384" y="21164"/>
                </a:lnTo>
                <a:cubicBezTo>
                  <a:pt x="18277" y="18745"/>
                  <a:pt x="20067" y="15403"/>
                  <a:pt x="20067" y="11711"/>
                </a:cubicBezTo>
                <a:cubicBezTo>
                  <a:pt x="20067" y="6865"/>
                  <a:pt x="16984" y="2622"/>
                  <a:pt x="12369" y="277"/>
                </a:cubicBezTo>
                <a:close/>
                <a:moveTo>
                  <a:pt x="0" y="0"/>
                </a:moveTo>
                <a:lnTo>
                  <a:pt x="10842" y="0"/>
                </a:lnTo>
                <a:lnTo>
                  <a:pt x="11491" y="278"/>
                </a:lnTo>
                <a:cubicBezTo>
                  <a:pt x="16338" y="2479"/>
                  <a:pt x="19629" y="6774"/>
                  <a:pt x="19629" y="11711"/>
                </a:cubicBezTo>
                <a:cubicBezTo>
                  <a:pt x="19629" y="15301"/>
                  <a:pt x="17888" y="18552"/>
                  <a:pt x="15074" y="20905"/>
                </a:cubicBezTo>
                <a:lnTo>
                  <a:pt x="14160" y="21600"/>
                </a:lnTo>
                <a:lnTo>
                  <a:pt x="0" y="21600"/>
                </a:lnTo>
                <a:close/>
              </a:path>
            </a:pathLst>
          </a:custGeom>
          <a:solidFill>
            <a:srgbClr val="FFFFFF">
              <a:alpha val="90000"/>
            </a:srgbClr>
          </a:solidFill>
          <a:ln w="12700">
            <a:miter lim="400000"/>
          </a:ln>
        </p:spPr>
        <p:txBody>
          <a:bodyPr lIns="45718" tIns="45718" rIns="45718" bIns="45718" anchor="ctr"/>
          <a:lstStyle/>
          <a:p>
            <a:pPr algn="ctr">
              <a:defRPr>
                <a:solidFill>
                  <a:srgbClr val="FFFFFF"/>
                </a:solidFill>
              </a:defRPr>
            </a:pPr>
            <a:endParaRPr/>
          </a:p>
        </p:txBody>
      </p:sp>
      <p:pic>
        <p:nvPicPr>
          <p:cNvPr id="160" name="Picture 19" descr="Picture 19"/>
          <p:cNvPicPr>
            <a:picLocks noChangeAspect="1"/>
          </p:cNvPicPr>
          <p:nvPr/>
        </p:nvPicPr>
        <p:blipFill>
          <a:blip r:embed="rId4"/>
          <a:stretch>
            <a:fillRect/>
          </a:stretch>
        </p:blipFill>
        <p:spPr>
          <a:xfrm>
            <a:off x="10335100" y="171871"/>
            <a:ext cx="2038992" cy="1773898"/>
          </a:xfrm>
          <a:prstGeom prst="rect">
            <a:avLst/>
          </a:prstGeom>
          <a:ln w="12700">
            <a:miter lim="400000"/>
          </a:ln>
        </p:spPr>
      </p:pic>
      <p:pic>
        <p:nvPicPr>
          <p:cNvPr id="161" name="Picture 15" descr="Picture 15"/>
          <p:cNvPicPr>
            <a:picLocks noChangeAspect="1"/>
          </p:cNvPicPr>
          <p:nvPr/>
        </p:nvPicPr>
        <p:blipFill>
          <a:blip r:embed="rId5"/>
          <a:stretch>
            <a:fillRect/>
          </a:stretch>
        </p:blipFill>
        <p:spPr>
          <a:xfrm>
            <a:off x="-1314450" y="-252514"/>
            <a:ext cx="7108471" cy="710847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1000"/>
                                  </p:stCondLst>
                                  <p:iterate>
                                    <p:tmAbs val="0"/>
                                  </p:iterate>
                                  <p:childTnLst>
                                    <p:set>
                                      <p:cBhvr>
                                        <p:cTn id="6" fill="hold"/>
                                        <p:tgtEl>
                                          <p:spTgt spid="158"/>
                                        </p:tgtEl>
                                        <p:attrNameLst>
                                          <p:attrName>style.visibility</p:attrName>
                                        </p:attrNameLst>
                                      </p:cBhvr>
                                      <p:to>
                                        <p:strVal val="visible"/>
                                      </p:to>
                                    </p:set>
                                    <p:animEffect transition="in" filter="dissolve">
                                      <p:cBhvr>
                                        <p:cTn id="7" dur="4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8"/>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9" name="Title 1"/>
          <p:cNvSpPr txBox="1">
            <a:spLocks noGrp="1"/>
          </p:cNvSpPr>
          <p:nvPr>
            <p:ph type="title"/>
          </p:nvPr>
        </p:nvSpPr>
        <p:spPr>
          <a:xfrm>
            <a:off x="1136397" y="502020"/>
            <a:ext cx="5323715" cy="1642970"/>
          </a:xfrm>
          <a:prstGeom prst="rect">
            <a:avLst/>
          </a:prstGeom>
        </p:spPr>
        <p:txBody>
          <a:bodyPr anchor="b"/>
          <a:lstStyle/>
          <a:p>
            <a:pPr>
              <a:defRPr sz="4000">
                <a:latin typeface="Baskerville"/>
                <a:ea typeface="Baskerville"/>
                <a:cs typeface="Baskerville"/>
                <a:sym typeface="Baskerville"/>
              </a:defRPr>
            </a:pPr>
            <a:r>
              <a:rPr dirty="0">
                <a:latin typeface="+mj-lt"/>
              </a:rPr>
              <a:t>Medical Disclaimer: </a:t>
            </a:r>
            <a:br>
              <a:rPr dirty="0">
                <a:latin typeface="+mj-lt"/>
              </a:rPr>
            </a:br>
            <a:endParaRPr dirty="0">
              <a:latin typeface="+mj-lt"/>
            </a:endParaRPr>
          </a:p>
        </p:txBody>
      </p:sp>
      <p:sp>
        <p:nvSpPr>
          <p:cNvPr id="140" name="Content Placeholder 2"/>
          <p:cNvSpPr txBox="1">
            <a:spLocks noGrp="1"/>
          </p:cNvSpPr>
          <p:nvPr>
            <p:ph idx="1"/>
          </p:nvPr>
        </p:nvSpPr>
        <p:spPr>
          <a:xfrm>
            <a:off x="1144969" y="2208880"/>
            <a:ext cx="5833394" cy="4191488"/>
          </a:xfrm>
          <a:prstGeom prst="rect">
            <a:avLst/>
          </a:prstGeom>
        </p:spPr>
        <p:txBody>
          <a:bodyPr>
            <a:normAutofit/>
          </a:bodyPr>
          <a:lstStyle>
            <a:lvl1pPr marL="0" indent="0">
              <a:buSzTx/>
              <a:buNone/>
              <a:defRPr sz="2000">
                <a:latin typeface="Baskerville"/>
                <a:ea typeface="Baskerville"/>
                <a:cs typeface="Baskerville"/>
                <a:sym typeface="Baskerville"/>
              </a:defRPr>
            </a:lvl1pPr>
          </a:lstStyle>
          <a:p>
            <a:r>
              <a:rPr dirty="0">
                <a:latin typeface="Calibri" panose="020F0502020204030204" pitchFamily="34" charset="0"/>
                <a:cs typeface="Calibri" panose="020F0502020204030204" pitchFamily="34" charset="0"/>
              </a:rPr>
              <a:t>The information provided is for educational purposes and is not intended as medical advice, or a substitute for the medical advice of a physician or other qualified health care professional. </a:t>
            </a:r>
            <a:r>
              <a:rPr lang="en-US" dirty="0">
                <a:latin typeface="Calibri" panose="020F0502020204030204" pitchFamily="34" charset="0"/>
                <a:cs typeface="Calibri" panose="020F0502020204030204" pitchFamily="34" charset="0"/>
              </a:rPr>
              <a:t>This is for  science and educational purposes only and cannot be used in any aspect for sales or marketing. </a:t>
            </a:r>
            <a:r>
              <a:rPr dirty="0">
                <a:latin typeface="Calibri" panose="020F0502020204030204" pitchFamily="34" charset="0"/>
                <a:cs typeface="Calibri" panose="020F0502020204030204" pitchFamily="34" charset="0"/>
              </a:rPr>
              <a:t> You should not use this information for diagnosing a health or fitness problem or disease.  You should always consult with a doctor or other health care professional for medical advice or information about diagnosis and treatment. </a:t>
            </a:r>
            <a:r>
              <a:rPr lang="en-US" b="1" dirty="0">
                <a:latin typeface="Calibri" panose="020F0502020204030204" pitchFamily="34" charset="0"/>
                <a:cs typeface="Calibri" panose="020F0502020204030204" pitchFamily="34" charset="0"/>
              </a:rPr>
              <a:t>This is Confidential. Do not distribute</a:t>
            </a:r>
            <a:r>
              <a:rPr lang="en-US" dirty="0">
                <a:latin typeface="Calibri" panose="020F0502020204030204" pitchFamily="34" charset="0"/>
                <a:cs typeface="Calibri" panose="020F0502020204030204" pitchFamily="34" charset="0"/>
              </a:rPr>
              <a:t>—for scientific educational purposes only.  </a:t>
            </a:r>
            <a:endParaRPr dirty="0">
              <a:latin typeface="Calibri" panose="020F0502020204030204" pitchFamily="34" charset="0"/>
              <a:cs typeface="Calibri" panose="020F0502020204030204" pitchFamily="34" charset="0"/>
            </a:endParaRPr>
          </a:p>
        </p:txBody>
      </p:sp>
      <p:sp>
        <p:nvSpPr>
          <p:cNvPr id="141" name="Rectangle 20"/>
          <p:cNvSpPr/>
          <p:nvPr/>
        </p:nvSpPr>
        <p:spPr>
          <a:xfrm rot="10800000" flipH="1">
            <a:off x="8123332" y="-5"/>
            <a:ext cx="4092522" cy="6858001"/>
          </a:xfrm>
          <a:prstGeom prst="rect">
            <a:avLst/>
          </a:prstGeom>
          <a:gradFill>
            <a:gsLst>
              <a:gs pos="8000">
                <a:srgbClr val="000000">
                  <a:alpha val="94000"/>
                </a:srgbClr>
              </a:gs>
              <a:gs pos="100000">
                <a:schemeClr val="accent1"/>
              </a:gs>
            </a:gsLst>
            <a:lin ang="2400000"/>
          </a:gradFill>
          <a:ln w="12700">
            <a:miter lim="400000"/>
          </a:ln>
        </p:spPr>
        <p:txBody>
          <a:bodyPr lIns="45719" rIns="45719" anchor="ctr"/>
          <a:lstStyle/>
          <a:p>
            <a:pPr algn="ctr">
              <a:defRPr>
                <a:solidFill>
                  <a:srgbClr val="FFFFFF"/>
                </a:solidFill>
              </a:defRPr>
            </a:pPr>
            <a:endParaRPr/>
          </a:p>
        </p:txBody>
      </p:sp>
      <p:sp>
        <p:nvSpPr>
          <p:cNvPr id="142" name="Rectangle 22"/>
          <p:cNvSpPr/>
          <p:nvPr/>
        </p:nvSpPr>
        <p:spPr>
          <a:xfrm rot="10800000" flipH="1">
            <a:off x="8123332" y="-2"/>
            <a:ext cx="4092522" cy="6400370"/>
          </a:xfrm>
          <a:prstGeom prst="rect">
            <a:avLst/>
          </a:prstGeom>
          <a:gradFill>
            <a:gsLst>
              <a:gs pos="31000">
                <a:srgbClr val="203864">
                  <a:alpha val="0"/>
                </a:srgbClr>
              </a:gs>
              <a:gs pos="100000">
                <a:srgbClr val="203864">
                  <a:alpha val="26000"/>
                </a:srgbClr>
              </a:gs>
            </a:gsLst>
            <a:lin ang="18000000"/>
          </a:gradFill>
          <a:ln w="12700">
            <a:miter lim="400000"/>
          </a:ln>
        </p:spPr>
        <p:txBody>
          <a:bodyPr lIns="45719" rIns="45719" anchor="ctr"/>
          <a:lstStyle/>
          <a:p>
            <a:pPr algn="ctr">
              <a:defRPr>
                <a:solidFill>
                  <a:srgbClr val="FFFFFF"/>
                </a:solidFill>
              </a:defRPr>
            </a:pPr>
            <a:endParaRPr/>
          </a:p>
        </p:txBody>
      </p:sp>
      <p:sp>
        <p:nvSpPr>
          <p:cNvPr id="143" name="Rectangle 24"/>
          <p:cNvSpPr/>
          <p:nvPr/>
        </p:nvSpPr>
        <p:spPr>
          <a:xfrm rot="10800000" flipH="1">
            <a:off x="8123332" y="-22"/>
            <a:ext cx="4068668" cy="6400390"/>
          </a:xfrm>
          <a:prstGeom prst="rect">
            <a:avLst/>
          </a:prstGeom>
          <a:gradFill>
            <a:gsLst>
              <a:gs pos="0">
                <a:schemeClr val="accent1">
                  <a:alpha val="0"/>
                </a:schemeClr>
              </a:gs>
              <a:gs pos="72000">
                <a:srgbClr val="000000">
                  <a:alpha val="21000"/>
                </a:srgbClr>
              </a:gs>
            </a:gsLst>
            <a:lin ang="3000000"/>
          </a:gradFill>
          <a:ln w="12700">
            <a:miter lim="400000"/>
          </a:ln>
        </p:spPr>
        <p:txBody>
          <a:bodyPr lIns="45719" rIns="45719" anchor="ctr"/>
          <a:lstStyle/>
          <a:p>
            <a:pPr algn="ctr">
              <a:defRPr>
                <a:solidFill>
                  <a:srgbClr val="FFFFFF"/>
                </a:solidFill>
              </a:defRPr>
            </a:pPr>
            <a:endParaRPr/>
          </a:p>
        </p:txBody>
      </p:sp>
      <p:sp>
        <p:nvSpPr>
          <p:cNvPr id="144" name="Rectangle 26"/>
          <p:cNvSpPr/>
          <p:nvPr/>
        </p:nvSpPr>
        <p:spPr>
          <a:xfrm rot="10800000" flipH="1">
            <a:off x="8123332" y="-11"/>
            <a:ext cx="3611468" cy="6857998"/>
          </a:xfrm>
          <a:prstGeom prst="rect">
            <a:avLst/>
          </a:prstGeom>
          <a:gradFill>
            <a:gsLst>
              <a:gs pos="0">
                <a:schemeClr val="accent1">
                  <a:alpha val="0"/>
                </a:schemeClr>
              </a:gs>
              <a:gs pos="93000">
                <a:srgbClr val="000000">
                  <a:alpha val="29000"/>
                </a:srgbClr>
              </a:gs>
            </a:gsLst>
            <a:lin ang="5400000"/>
          </a:gradFill>
          <a:ln w="12700">
            <a:miter lim="400000"/>
          </a:ln>
        </p:spPr>
        <p:txBody>
          <a:bodyPr lIns="45719" rIns="45719" anchor="ctr"/>
          <a:lstStyle/>
          <a:p>
            <a:pPr algn="ctr">
              <a:defRPr>
                <a:solidFill>
                  <a:srgbClr val="FFFFFF"/>
                </a:solidFill>
              </a:defRPr>
            </a:pPr>
            <a:endParaRPr/>
          </a:p>
        </p:txBody>
      </p:sp>
      <p:pic>
        <p:nvPicPr>
          <p:cNvPr id="145" name="Picture 7" descr="Picture 7"/>
          <p:cNvPicPr>
            <a:picLocks noChangeAspect="1"/>
          </p:cNvPicPr>
          <p:nvPr/>
        </p:nvPicPr>
        <p:blipFill>
          <a:blip r:embed="rId3"/>
          <a:stretch>
            <a:fillRect/>
          </a:stretch>
        </p:blipFill>
        <p:spPr>
          <a:xfrm>
            <a:off x="7936397" y="1221879"/>
            <a:ext cx="4170531" cy="4191489"/>
          </a:xfrm>
          <a:prstGeom prst="rect">
            <a:avLst/>
          </a:prstGeom>
          <a:ln w="12700">
            <a:miter lim="400000"/>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141B0-FD54-E945-BD84-8956A51AD43B}"/>
              </a:ext>
            </a:extLst>
          </p:cNvPr>
          <p:cNvSpPr>
            <a:spLocks noGrp="1"/>
          </p:cNvSpPr>
          <p:nvPr>
            <p:ph type="title"/>
          </p:nvPr>
        </p:nvSpPr>
        <p:spPr>
          <a:xfrm>
            <a:off x="3246839" y="505649"/>
            <a:ext cx="6718963" cy="4378867"/>
          </a:xfrm>
        </p:spPr>
        <p:txBody>
          <a:bodyPr anchor="b">
            <a:normAutofit/>
          </a:bodyPr>
          <a:lstStyle/>
          <a:p>
            <a:pPr algn="ctr"/>
            <a:r>
              <a:rPr lang="en-US" sz="4800" dirty="0"/>
              <a:t>ISNS Case Study</a:t>
            </a:r>
            <a:br>
              <a:rPr lang="en-US" sz="4800" dirty="0"/>
            </a:br>
            <a:r>
              <a:rPr lang="en-US" sz="4800" dirty="0"/>
              <a:t>Presented by: </a:t>
            </a:r>
            <a:br>
              <a:rPr lang="en-US" sz="4800" dirty="0"/>
            </a:br>
            <a:br>
              <a:rPr lang="en-US" sz="4800" dirty="0"/>
            </a:br>
            <a:r>
              <a:rPr lang="en-US" sz="4800" b="1" dirty="0"/>
              <a:t>Dr. Tina </a:t>
            </a:r>
            <a:r>
              <a:rPr lang="en-US" sz="4800" b="1" dirty="0" err="1"/>
              <a:t>Božičnik</a:t>
            </a:r>
            <a:endParaRPr lang="en-US" sz="4800" b="1" dirty="0"/>
          </a:p>
        </p:txBody>
      </p:sp>
      <p:sp>
        <p:nvSpPr>
          <p:cNvPr id="3" name="Content Placeholder 2">
            <a:extLst>
              <a:ext uri="{FF2B5EF4-FFF2-40B4-BE49-F238E27FC236}">
                <a16:creationId xmlns:a16="http://schemas.microsoft.com/office/drawing/2014/main" id="{DA8D7E32-7B51-E944-916A-163A51BD489F}"/>
              </a:ext>
            </a:extLst>
          </p:cNvPr>
          <p:cNvSpPr>
            <a:spLocks noGrp="1"/>
          </p:cNvSpPr>
          <p:nvPr>
            <p:ph idx="1"/>
          </p:nvPr>
        </p:nvSpPr>
        <p:spPr>
          <a:xfrm>
            <a:off x="5596502" y="2405894"/>
            <a:ext cx="5754896" cy="3014765"/>
          </a:xfrm>
        </p:spPr>
        <p:txBody>
          <a:bodyPr anchor="t">
            <a:normAutofit/>
          </a:bodyPr>
          <a:lstStyle/>
          <a:p>
            <a:pPr marL="0" indent="0">
              <a:buNone/>
            </a:pPr>
            <a:r>
              <a:rPr lang="en-GB" sz="2000" dirty="0"/>
              <a:t> </a:t>
            </a:r>
          </a:p>
          <a:p>
            <a:endParaRPr lang="en-GB" sz="2000" dirty="0"/>
          </a:p>
        </p:txBody>
      </p:sp>
      <p:sp>
        <p:nvSpPr>
          <p:cNvPr id="28" name="Rectangle 27">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605EB215-52FE-9A42-B9D5-B892E1B971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8886" y="1549973"/>
            <a:ext cx="4259792" cy="3705966"/>
          </a:xfrm>
          <a:prstGeom prst="rect">
            <a:avLst/>
          </a:prstGeom>
        </p:spPr>
      </p:pic>
      <p:sp>
        <p:nvSpPr>
          <p:cNvPr id="5" name="Rectangle 4">
            <a:extLst>
              <a:ext uri="{FF2B5EF4-FFF2-40B4-BE49-F238E27FC236}">
                <a16:creationId xmlns:a16="http://schemas.microsoft.com/office/drawing/2014/main" id="{B1130800-707B-BD44-BB55-E6869EA63031}"/>
              </a:ext>
            </a:extLst>
          </p:cNvPr>
          <p:cNvSpPr/>
          <p:nvPr/>
        </p:nvSpPr>
        <p:spPr>
          <a:xfrm>
            <a:off x="0" y="0"/>
            <a:ext cx="12191998" cy="40511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0688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6F12C5-A271-2E40-8ADA-013994844087}"/>
              </a:ext>
            </a:extLst>
          </p:cNvPr>
          <p:cNvSpPr>
            <a:spLocks noGrp="1"/>
          </p:cNvSpPr>
          <p:nvPr>
            <p:ph type="title"/>
          </p:nvPr>
        </p:nvSpPr>
        <p:spPr>
          <a:xfrm>
            <a:off x="454152" y="166343"/>
            <a:ext cx="5251316" cy="1807305"/>
          </a:xfrm>
        </p:spPr>
        <p:txBody>
          <a:bodyPr>
            <a:normAutofit/>
          </a:bodyPr>
          <a:lstStyle/>
          <a:p>
            <a:r>
              <a:rPr lang="en-US" b="1" dirty="0"/>
              <a:t>Eczema</a:t>
            </a:r>
            <a:r>
              <a:rPr lang="en-US" dirty="0"/>
              <a:t> </a:t>
            </a:r>
          </a:p>
        </p:txBody>
      </p:sp>
      <p:sp>
        <p:nvSpPr>
          <p:cNvPr id="3" name="Content Placeholder 2">
            <a:extLst>
              <a:ext uri="{FF2B5EF4-FFF2-40B4-BE49-F238E27FC236}">
                <a16:creationId xmlns:a16="http://schemas.microsoft.com/office/drawing/2014/main" id="{16D114EE-842A-284B-B96A-9147FD5C29EA}"/>
              </a:ext>
            </a:extLst>
          </p:cNvPr>
          <p:cNvSpPr>
            <a:spLocks noGrp="1"/>
          </p:cNvSpPr>
          <p:nvPr>
            <p:ph idx="1"/>
          </p:nvPr>
        </p:nvSpPr>
        <p:spPr>
          <a:xfrm>
            <a:off x="457200" y="1500809"/>
            <a:ext cx="5632317" cy="4740965"/>
          </a:xfrm>
        </p:spPr>
        <p:txBody>
          <a:bodyPr>
            <a:normAutofit fontScale="92500"/>
          </a:bodyPr>
          <a:lstStyle/>
          <a:p>
            <a:pPr marL="0" indent="0">
              <a:lnSpc>
                <a:spcPct val="120000"/>
              </a:lnSpc>
              <a:buNone/>
            </a:pPr>
            <a:r>
              <a:rPr lang="en-US" sz="1600" dirty="0"/>
              <a:t>	Eczema, or atopic dermatitis, is a very common chronic skin disease that can develop during childhood, adolescence, or adulthood, and it can range from mild to severe. It is so common that 31 million Americans have some form of eczema. Usually, it affects children the most, and in many cases, it can disappear with age. The exact cause of eczema is still not determined, but researchers believe it arises from interactions between genes and environmental triggers. </a:t>
            </a:r>
          </a:p>
          <a:p>
            <a:pPr marL="0" indent="0">
              <a:lnSpc>
                <a:spcPct val="120000"/>
              </a:lnSpc>
              <a:buNone/>
            </a:pPr>
            <a:r>
              <a:rPr lang="en-US" sz="1600" dirty="0"/>
              <a:t>The symptoms include the following: </a:t>
            </a:r>
            <a:r>
              <a:rPr lang="en-US" sz="1600" b="1" dirty="0"/>
              <a:t>itching, dry or sensitive skin, inflamed skin, rough or scaly patches of skin, discolored skin, oozing or crusting, and areas of swelling. In babies, eczema mainly appears on the cheeks and the outer surfaces of the arms and legs and – less commonly – on the back, tummy and chest. </a:t>
            </a:r>
            <a:r>
              <a:rPr lang="en-US" sz="1600" dirty="0"/>
              <a:t>Children, teenagers and adults who have eczema are most commonly affected on the backs of their knees, the insides of their elbows and the back of the neck. The itchy rash may also develop on the palms of their hands and soles of their feet. It rarely affects the face.</a:t>
            </a:r>
          </a:p>
        </p:txBody>
      </p:sp>
      <p:pic>
        <p:nvPicPr>
          <p:cNvPr id="4" name="Picture 3" descr="A pair of hands on a pink background&#10;&#10;Description automatically generated with low confidence">
            <a:extLst>
              <a:ext uri="{FF2B5EF4-FFF2-40B4-BE49-F238E27FC236}">
                <a16:creationId xmlns:a16="http://schemas.microsoft.com/office/drawing/2014/main" id="{E6746B18-8CDA-3A41-BBD6-F8460A21C589}"/>
              </a:ext>
            </a:extLst>
          </p:cNvPr>
          <p:cNvPicPr>
            <a:picLocks noChangeAspect="1"/>
          </p:cNvPicPr>
          <p:nvPr/>
        </p:nvPicPr>
        <p:blipFill rotWithShape="1">
          <a:blip r:embed="rId2"/>
          <a:srcRect l="25435" r="25874"/>
          <a:stretch/>
        </p:blipFill>
        <p:spPr>
          <a:xfrm>
            <a:off x="6226167" y="166343"/>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0" name="Picture 9">
            <a:extLst>
              <a:ext uri="{FF2B5EF4-FFF2-40B4-BE49-F238E27FC236}">
                <a16:creationId xmlns:a16="http://schemas.microsoft.com/office/drawing/2014/main" id="{A97DEDE1-1E56-E64E-98F1-430D85688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spTree>
    <p:extLst>
      <p:ext uri="{BB962C8B-B14F-4D97-AF65-F5344CB8AC3E}">
        <p14:creationId xmlns:p14="http://schemas.microsoft.com/office/powerpoint/2010/main" val="1638418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091A9-174B-0D49-8003-501D138C8155}"/>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AFFECTED AREAS</a:t>
            </a:r>
          </a:p>
        </p:txBody>
      </p:sp>
      <p:pic>
        <p:nvPicPr>
          <p:cNvPr id="4" name="Content Placeholder 3">
            <a:extLst>
              <a:ext uri="{FF2B5EF4-FFF2-40B4-BE49-F238E27FC236}">
                <a16:creationId xmlns:a16="http://schemas.microsoft.com/office/drawing/2014/main" id="{82AB1BB6-3ACF-AE4C-B0D3-80EAF8604F4C}"/>
              </a:ext>
            </a:extLst>
          </p:cNvPr>
          <p:cNvPicPr>
            <a:picLocks noGrp="1" noChangeAspect="1"/>
          </p:cNvPicPr>
          <p:nvPr>
            <p:ph idx="1"/>
          </p:nvPr>
        </p:nvPicPr>
        <p:blipFill>
          <a:blip r:embed="rId2"/>
          <a:stretch>
            <a:fillRect/>
          </a:stretch>
        </p:blipFill>
        <p:spPr>
          <a:xfrm>
            <a:off x="4908397" y="961812"/>
            <a:ext cx="5448604" cy="4930987"/>
          </a:xfrm>
          <a:prstGeom prst="rect">
            <a:avLst/>
          </a:prstGeom>
        </p:spPr>
      </p:pic>
      <p:pic>
        <p:nvPicPr>
          <p:cNvPr id="7" name="Picture 6">
            <a:extLst>
              <a:ext uri="{FF2B5EF4-FFF2-40B4-BE49-F238E27FC236}">
                <a16:creationId xmlns:a16="http://schemas.microsoft.com/office/drawing/2014/main" id="{7FD66A21-2DCD-634C-8E24-B6C64FE0F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spTree>
    <p:extLst>
      <p:ext uri="{BB962C8B-B14F-4D97-AF65-F5344CB8AC3E}">
        <p14:creationId xmlns:p14="http://schemas.microsoft.com/office/powerpoint/2010/main" val="943455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A8A9-81A1-704F-9978-CC6DF99BF1CE}"/>
              </a:ext>
            </a:extLst>
          </p:cNvPr>
          <p:cNvSpPr>
            <a:spLocks noGrp="1"/>
          </p:cNvSpPr>
          <p:nvPr>
            <p:ph type="title"/>
          </p:nvPr>
        </p:nvSpPr>
        <p:spPr>
          <a:xfrm>
            <a:off x="-333955" y="494410"/>
            <a:ext cx="6550550" cy="1692794"/>
          </a:xfrm>
        </p:spPr>
        <p:txBody>
          <a:bodyPr>
            <a:normAutofit/>
          </a:bodyPr>
          <a:lstStyle/>
          <a:p>
            <a:pPr algn="ctr"/>
            <a:r>
              <a:rPr lang="en-US" sz="3700" dirty="0"/>
              <a:t>ECZEMA </a:t>
            </a:r>
            <a:br>
              <a:rPr lang="en-US" sz="3700" dirty="0"/>
            </a:br>
            <a:r>
              <a:rPr lang="en-US" sz="3700" b="1" dirty="0"/>
              <a:t>DIAGNOSIS &amp; TREATMENT</a:t>
            </a:r>
          </a:p>
        </p:txBody>
      </p:sp>
      <p:cxnSp>
        <p:nvCxnSpPr>
          <p:cNvPr id="14" name="Straight Arrow Connector 13">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2984BBF-8ACF-2C40-BC4D-6BC8549E32C1}"/>
              </a:ext>
            </a:extLst>
          </p:cNvPr>
          <p:cNvSpPr>
            <a:spLocks noGrp="1"/>
          </p:cNvSpPr>
          <p:nvPr>
            <p:ph idx="1"/>
          </p:nvPr>
        </p:nvSpPr>
        <p:spPr>
          <a:xfrm>
            <a:off x="381263" y="2589844"/>
            <a:ext cx="5120113" cy="3865513"/>
          </a:xfrm>
        </p:spPr>
        <p:txBody>
          <a:bodyPr>
            <a:normAutofit/>
          </a:bodyPr>
          <a:lstStyle/>
          <a:p>
            <a:pPr marL="0" indent="0">
              <a:lnSpc>
                <a:spcPct val="100000"/>
              </a:lnSpc>
              <a:buNone/>
            </a:pPr>
            <a:r>
              <a:rPr lang="en-US" sz="1600" dirty="0"/>
              <a:t>	Currently, there is no cure for eczema, but there are ways to prevent flare ups and treatments to manage it. To prevent flare ups, avoid allergens, change dietary habits, moisturize the skin, avoid stress and anxiety, heavy sweating, or certain scents or fabrics. Treatments for eczema, depending on age and severity, include over-the-counter (OTC) remedies, topical medication, phototherapy, immunosuppressants, and biologic drugs. If not treated properly, bacteria can sometimes cause infection to the skin. Many people look for alternative treatments such as herbal products or dietary supplements to manage this disease, but there has not been enough research to prove its efficacy. </a:t>
            </a:r>
          </a:p>
        </p:txBody>
      </p:sp>
      <p:pic>
        <p:nvPicPr>
          <p:cNvPr id="6" name="Picture 5" descr="A close-up of a person's stomach&#10;&#10;Description automatically generated with low confidence">
            <a:extLst>
              <a:ext uri="{FF2B5EF4-FFF2-40B4-BE49-F238E27FC236}">
                <a16:creationId xmlns:a16="http://schemas.microsoft.com/office/drawing/2014/main" id="{62568CC2-D75B-EC49-9D78-C35383A17ED0}"/>
              </a:ext>
            </a:extLst>
          </p:cNvPr>
          <p:cNvPicPr>
            <a:picLocks noChangeAspect="1"/>
          </p:cNvPicPr>
          <p:nvPr/>
        </p:nvPicPr>
        <p:blipFill rotWithShape="1">
          <a:blip r:embed="rId2"/>
          <a:srcRect l="21665" r="16887"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10" name="Picture 9">
            <a:extLst>
              <a:ext uri="{FF2B5EF4-FFF2-40B4-BE49-F238E27FC236}">
                <a16:creationId xmlns:a16="http://schemas.microsoft.com/office/drawing/2014/main" id="{4F81E8AD-33F3-D74C-AEA2-E9420D9D4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89073"/>
            <a:ext cx="12192000" cy="445259"/>
          </a:xfrm>
          <a:prstGeom prst="rect">
            <a:avLst/>
          </a:prstGeom>
        </p:spPr>
      </p:pic>
    </p:spTree>
    <p:extLst>
      <p:ext uri="{BB962C8B-B14F-4D97-AF65-F5344CB8AC3E}">
        <p14:creationId xmlns:p14="http://schemas.microsoft.com/office/powerpoint/2010/main" val="2459774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NS_Template" id="{20F9E4A2-CC44-8847-9236-06CFE1ADCA6C}" vid="{745217C8-DF55-474C-8708-C9E8395DAF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2590</TotalTime>
  <Words>1868</Words>
  <Application>Microsoft Macintosh PowerPoint</Application>
  <PresentationFormat>Widescreen</PresentationFormat>
  <Paragraphs>102</Paragraphs>
  <Slides>37</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Science with Dr. Christina Rahm   We will get started shortly.</vt:lpstr>
      <vt:lpstr>Medical Disclaimer:  </vt:lpstr>
      <vt:lpstr>Dr. Dori Naerbo, Ph.D. </vt:lpstr>
      <vt:lpstr>Dr. Tina Božičnik</vt:lpstr>
      <vt:lpstr>Medical Disclaimer:  </vt:lpstr>
      <vt:lpstr>ISNS Case Study Presented by:   Dr. Tina Božičnik</vt:lpstr>
      <vt:lpstr>Eczema </vt:lpstr>
      <vt:lpstr>AFFECTED AREAS</vt:lpstr>
      <vt:lpstr>ECZEMA  DIAGNOSIS &amp; TREATMENT</vt:lpstr>
      <vt:lpstr>CAUSES</vt:lpstr>
      <vt:lpstr>WHY THIS HAPPENS?</vt:lpstr>
      <vt:lpstr>NEUROLOGICAL COMPONENT  Brain displacement- RIGHT BRAIN DEFICIENCY- VERY ANGRY CHILDREN USUALLY VERY SENSORY OVERLY REACTIVE!! </vt:lpstr>
      <vt:lpstr>PROPRIETARY BLENDS LEGEND</vt:lpstr>
      <vt:lpstr>ISNS  CASE STUDY I</vt:lpstr>
      <vt:lpstr>PowerPoint Presentation</vt:lpstr>
      <vt:lpstr>PowerPoint Presentation</vt:lpstr>
      <vt:lpstr>Before treatment </vt:lpstr>
      <vt:lpstr>Treatment Plan</vt:lpstr>
      <vt:lpstr>Treatment Plan (Continued)</vt:lpstr>
      <vt:lpstr>PowerPoint Presentation</vt:lpstr>
      <vt:lpstr>PowerPoint Presentation</vt:lpstr>
      <vt:lpstr>FOUR MONTHS into Treatment</vt:lpstr>
      <vt:lpstr>PowerPoint Presentation</vt:lpstr>
      <vt:lpstr>PowerPoint Presentation</vt:lpstr>
      <vt:lpstr>Results</vt:lpstr>
      <vt:lpstr>Testing </vt:lpstr>
      <vt:lpstr>Testing </vt:lpstr>
      <vt:lpstr>Testing </vt:lpstr>
      <vt:lpstr>Testing </vt:lpstr>
      <vt:lpstr>Testing </vt:lpstr>
      <vt:lpstr>Testing </vt:lpstr>
      <vt:lpstr>Testing </vt:lpstr>
      <vt:lpstr>We personalized the treatment even more</vt:lpstr>
      <vt:lpstr>PowerPoint Presentation</vt:lpstr>
      <vt:lpstr>PowerPoint Presentation</vt:lpstr>
      <vt:lpstr>REFERENCES </vt:lpstr>
      <vt:lpstr>THANKS FOR  JOINING 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with Dr. Christina Rahm   We will get started shortly.</dc:title>
  <dc:creator>jayla.archie@gmail.com</dc:creator>
  <cp:lastModifiedBy>Microsoft Office User</cp:lastModifiedBy>
  <cp:revision>9</cp:revision>
  <cp:lastPrinted>2022-04-25T19:28:11Z</cp:lastPrinted>
  <dcterms:created xsi:type="dcterms:W3CDTF">2022-02-28T22:18:41Z</dcterms:created>
  <dcterms:modified xsi:type="dcterms:W3CDTF">2022-09-08T17:04:28Z</dcterms:modified>
</cp:coreProperties>
</file>